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88" r:id="rId2"/>
    <p:sldId id="292" r:id="rId3"/>
    <p:sldId id="298" r:id="rId4"/>
    <p:sldId id="300" r:id="rId5"/>
    <p:sldId id="385" r:id="rId6"/>
    <p:sldId id="386" r:id="rId7"/>
    <p:sldId id="301" r:id="rId8"/>
    <p:sldId id="381" r:id="rId9"/>
    <p:sldId id="387" r:id="rId10"/>
    <p:sldId id="314" r:id="rId11"/>
    <p:sldId id="319" r:id="rId12"/>
    <p:sldId id="320" r:id="rId13"/>
    <p:sldId id="321" r:id="rId14"/>
    <p:sldId id="322" r:id="rId15"/>
    <p:sldId id="388" r:id="rId16"/>
    <p:sldId id="382" r:id="rId17"/>
    <p:sldId id="383" r:id="rId18"/>
    <p:sldId id="389" r:id="rId19"/>
    <p:sldId id="323" r:id="rId20"/>
    <p:sldId id="325" r:id="rId21"/>
    <p:sldId id="329" r:id="rId22"/>
    <p:sldId id="331" r:id="rId23"/>
    <p:sldId id="377" r:id="rId24"/>
    <p:sldId id="384" r:id="rId25"/>
    <p:sldId id="380" r:id="rId26"/>
    <p:sldId id="312" r:id="rId27"/>
    <p:sldId id="328" r:id="rId28"/>
    <p:sldId id="330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8"/>
    <p:restoredTop sz="70353"/>
  </p:normalViewPr>
  <p:slideViewPr>
    <p:cSldViewPr snapToGrid="0" snapToObjects="1">
      <p:cViewPr varScale="1">
        <p:scale>
          <a:sx n="105" d="100"/>
          <a:sy n="105" d="100"/>
        </p:scale>
        <p:origin x="2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B0A127A-9C3D-4C4F-8AE0-AC02D72BDE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17890A-C100-FB4E-85E8-F9FEEC1F5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B714E-205C-5C4D-BCBF-345850DFD1C4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792AF2-BF44-8644-B171-5115E6DB7B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A67C40-44CA-AF40-A040-1B126DB3F0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A9BB-D56D-A843-8DF3-25C73497DBE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588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C1084-429A-1B45-9E77-3C97A2B296D1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760F2-65A2-DD49-88CE-7C766806F9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169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Mathilde </a:t>
            </a:r>
            <a:r>
              <a:rPr lang="en-GB" dirty="0" err="1"/>
              <a:t>Boissier</a:t>
            </a:r>
            <a:endParaRPr lang="en-GB" dirty="0"/>
          </a:p>
          <a:p>
            <a:r>
              <a:rPr lang="en-GB" dirty="0"/>
              <a:t>Part of PhD work</a:t>
            </a:r>
          </a:p>
          <a:p>
            <a:r>
              <a:rPr lang="en-GB" dirty="0"/>
              <a:t>Gregoire </a:t>
            </a:r>
            <a:r>
              <a:rPr lang="en-GB" dirty="0" err="1"/>
              <a:t>allaire</a:t>
            </a:r>
            <a:r>
              <a:rPr lang="en-GB" dirty="0"/>
              <a:t> Christophe </a:t>
            </a:r>
            <a:r>
              <a:rPr lang="en-GB" dirty="0" err="1"/>
              <a:t>tournier</a:t>
            </a:r>
            <a:endParaRPr lang="en-GB" dirty="0"/>
          </a:p>
          <a:p>
            <a:r>
              <a:rPr lang="en-GB" dirty="0"/>
              <a:t>Metallic AM + part shape opt and path shape opt to improve the process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260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Test of different shapes</a:t>
            </a:r>
          </a:p>
          <a:p>
            <a:r>
              <a:rPr lang="en-GB" dirty="0"/>
              <a:t>Two first are ok</a:t>
            </a:r>
          </a:p>
          <a:p>
            <a:r>
              <a:rPr lang="en-GB" dirty="0"/>
              <a:t>Last complicated: bar too thin to be well melted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not bad: conductivity lower</a:t>
            </a:r>
          </a:p>
          <a:p>
            <a:r>
              <a:rPr lang="en-GB" dirty="0"/>
              <a:t>But first more complicated: large space to fill </a:t>
            </a:r>
            <a:r>
              <a:rPr lang="en-GB" dirty="0" err="1"/>
              <a:t>womplicated</a:t>
            </a:r>
            <a:r>
              <a:rPr lang="en-GB" dirty="0"/>
              <a:t> with low conductivity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7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Leave path opt on one side and now focus on part optimization only</a:t>
            </a:r>
          </a:p>
          <a:p>
            <a:r>
              <a:rPr lang="en-GB" dirty="0"/>
              <a:t>Here: optimize </a:t>
            </a:r>
            <a:r>
              <a:rPr lang="en-GB" dirty="0" err="1"/>
              <a:t>complicance</a:t>
            </a:r>
            <a:r>
              <a:rPr lang="en-GB" dirty="0"/>
              <a:t> under exact volume constraint</a:t>
            </a:r>
          </a:p>
          <a:p>
            <a:r>
              <a:rPr lang="en-GB" dirty="0" err="1"/>
              <a:t>Elactisity</a:t>
            </a:r>
            <a:r>
              <a:rPr lang="en-GB" dirty="0"/>
              <a:t> problem </a:t>
            </a:r>
          </a:p>
          <a:p>
            <a:endParaRPr lang="en-GB" dirty="0"/>
          </a:p>
          <a:p>
            <a:r>
              <a:rPr lang="en-GB" dirty="0"/>
              <a:t>Algorithm: ALM and dichotomy to exactly satisfy the volume constraint</a:t>
            </a:r>
          </a:p>
          <a:p>
            <a:r>
              <a:rPr lang="en-GB" dirty="0"/>
              <a:t>+ level set representation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20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Result to obtain two different volumes + video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0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Coupling both</a:t>
            </a:r>
          </a:p>
          <a:p>
            <a:r>
              <a:rPr lang="en-GB" dirty="0"/>
              <a:t>Objective function mixing both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33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Requires differentiation with respect to each variable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992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9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2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simplifications than </a:t>
            </a:r>
            <a:r>
              <a:rPr lang="en-GB" dirty="0" err="1"/>
              <a:t>themacroscale</a:t>
            </a:r>
            <a:r>
              <a:rPr lang="en-GB" dirty="0"/>
              <a:t> modelling:</a:t>
            </a:r>
          </a:p>
          <a:p>
            <a:endParaRPr lang="en-GB" dirty="0"/>
          </a:p>
          <a:p>
            <a:r>
              <a:rPr lang="en-GB" dirty="0"/>
              <a:t>First, assumption that the residual stresses can be controlled by the temperature: get rid of mechanical problem, thermal problem only and constraint on the maximal temperature during the building</a:t>
            </a:r>
          </a:p>
          <a:p>
            <a:endParaRPr lang="en-GB" dirty="0"/>
          </a:p>
          <a:p>
            <a:r>
              <a:rPr lang="en-GB" dirty="0"/>
              <a:t>Then, thermal problem with Gaussian source </a:t>
            </a:r>
            <a:r>
              <a:rPr lang="en-GB" dirty="0" err="1"/>
              <a:t>centered</a:t>
            </a:r>
            <a:r>
              <a:rPr lang="en-GB" dirty="0"/>
              <a:t> at u following the path</a:t>
            </a:r>
          </a:p>
          <a:p>
            <a:r>
              <a:rPr lang="en-GB" dirty="0"/>
              <a:t>Heat equation with conduction only. Because path belongs to source plane, further modelling by considering a two dimensional model where the conduction in the building direction (orthogonal to the layer plane) represented by temperature loss</a:t>
            </a:r>
          </a:p>
          <a:p>
            <a:endParaRPr lang="en-GB" dirty="0"/>
          </a:p>
          <a:p>
            <a:r>
              <a:rPr lang="en-GB" dirty="0"/>
              <a:t>Leads to an optimization problem: minimization of final time (or because </a:t>
            </a:r>
            <a:r>
              <a:rPr lang="en-GB" dirty="0" err="1"/>
              <a:t>vel</a:t>
            </a:r>
            <a:r>
              <a:rPr lang="en-GB" dirty="0"/>
              <a:t> constant, length) with temp </a:t>
            </a:r>
            <a:r>
              <a:rPr lang="en-GB" dirty="0" err="1"/>
              <a:t>const</a:t>
            </a:r>
            <a:r>
              <a:rPr lang="en-GB" dirty="0"/>
              <a:t> in DS and temp </a:t>
            </a:r>
            <a:r>
              <a:rPr lang="en-GB" dirty="0" err="1"/>
              <a:t>const</a:t>
            </a:r>
            <a:r>
              <a:rPr lang="en-GB" dirty="0"/>
              <a:t> out of DS</a:t>
            </a:r>
          </a:p>
          <a:p>
            <a:endParaRPr lang="en-GB" dirty="0"/>
          </a:p>
          <a:p>
            <a:r>
              <a:rPr lang="en-GB" dirty="0"/>
              <a:t>Model calibration to physically interpret the results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610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step is numerical computation</a:t>
            </a:r>
          </a:p>
          <a:p>
            <a:r>
              <a:rPr lang="en-GB" dirty="0"/>
              <a:t>Choose a fixed physical mesh onto which are solved the temperature equations</a:t>
            </a:r>
          </a:p>
          <a:p>
            <a:r>
              <a:rPr lang="en-GB" dirty="0"/>
              <a:t>Path is a broken line  - &gt; requires correct definition of the broken line at each iteration and information mapping from the broken line to the mesh and vice versa. </a:t>
            </a:r>
          </a:p>
          <a:p>
            <a:endParaRPr lang="en-GB" dirty="0"/>
          </a:p>
          <a:p>
            <a:r>
              <a:rPr lang="en-GB" dirty="0"/>
              <a:t>Finally optimization algorithm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87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Focusing on PBF processes</a:t>
            </a:r>
          </a:p>
          <a:p>
            <a:r>
              <a:rPr lang="en-GB" dirty="0"/>
              <a:t>Part built layer by layer</a:t>
            </a:r>
          </a:p>
          <a:p>
            <a:r>
              <a:rPr lang="en-GB" dirty="0"/>
              <a:t>For each layer, metallic powder spread on the already built part</a:t>
            </a:r>
          </a:p>
          <a:p>
            <a:r>
              <a:rPr lang="en-GB" dirty="0"/>
              <a:t>Heat source travels along prescribed path Melting the powder</a:t>
            </a:r>
          </a:p>
          <a:p>
            <a:r>
              <a:rPr lang="en-GB" dirty="0"/>
              <a:t>When cooling down, the powder solidifies</a:t>
            </a:r>
          </a:p>
          <a:p>
            <a:endParaRPr lang="en-GB" dirty="0"/>
          </a:p>
          <a:p>
            <a:r>
              <a:rPr lang="en-GB" dirty="0"/>
              <a:t>Video to illustrates</a:t>
            </a:r>
          </a:p>
          <a:p>
            <a:r>
              <a:rPr lang="en-GB" dirty="0"/>
              <a:t>Powder and melts and powder and melts</a:t>
            </a:r>
          </a:p>
          <a:p>
            <a:r>
              <a:rPr lang="en-GB" dirty="0"/>
              <a:t>For each layer, heat source travels along the path</a:t>
            </a:r>
          </a:p>
          <a:p>
            <a:r>
              <a:rPr lang="en-GB" dirty="0"/>
              <a:t>Path important: determines the temperature distribution and impacts the final quality of the object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886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  <a:p>
            <a:r>
              <a:rPr lang="en-GB" dirty="0"/>
              <a:t>First initialization</a:t>
            </a:r>
          </a:p>
          <a:p>
            <a:r>
              <a:rPr lang="en-GB" dirty="0"/>
              <a:t>Result from before: shape only without any path consideration</a:t>
            </a:r>
          </a:p>
          <a:p>
            <a:r>
              <a:rPr lang="en-GB" dirty="0"/>
              <a:t>Then, shape only considering the thermal constraint -&gt; thickness of the bars different from </a:t>
            </a:r>
            <a:r>
              <a:rPr lang="en-GB" dirty="0" err="1"/>
              <a:t>bifore</a:t>
            </a:r>
            <a:endParaRPr lang="en-GB" dirty="0"/>
          </a:p>
          <a:p>
            <a:r>
              <a:rPr lang="en-GB" dirty="0"/>
              <a:t>Then both</a:t>
            </a:r>
          </a:p>
          <a:p>
            <a:r>
              <a:rPr lang="en-GB" dirty="0"/>
              <a:t>Then path only for Sonly: not able to cross the lines</a:t>
            </a:r>
          </a:p>
          <a:p>
            <a:r>
              <a:rPr lang="en-GB" dirty="0"/>
              <a:t>Then both from </a:t>
            </a:r>
            <a:r>
              <a:rPr lang="en-GB" dirty="0" err="1"/>
              <a:t>Ponly</a:t>
            </a:r>
            <a:r>
              <a:rPr lang="en-GB" dirty="0"/>
              <a:t>: solve the hole crossing by cutting the hole into two parts and making one vanish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7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paths now in use in industry and looked into with the articles?</a:t>
            </a:r>
          </a:p>
          <a:p>
            <a:r>
              <a:rPr lang="en-GB" dirty="0"/>
              <a:t>Mainly based on patterns with adaptations like cutting object in cell and affect pattern to each </a:t>
            </a:r>
          </a:p>
          <a:p>
            <a:r>
              <a:rPr lang="en-GB" dirty="0"/>
              <a:t>Each of them induces defects but no information on which one to choose for each shape to build.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922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 that started this </a:t>
            </a:r>
            <a:r>
              <a:rPr lang="en-GB" dirty="0" err="1"/>
              <a:t>phd</a:t>
            </a:r>
            <a:r>
              <a:rPr lang="en-GB" dirty="0"/>
              <a:t>: are there shapes better than others to induce good paths? </a:t>
            </a:r>
          </a:p>
          <a:p>
            <a:r>
              <a:rPr lang="en-GB" dirty="0"/>
              <a:t>Are there criteria on the shape helpful?</a:t>
            </a:r>
          </a:p>
          <a:p>
            <a:endParaRPr lang="en-GB" dirty="0"/>
          </a:p>
          <a:p>
            <a:r>
              <a:rPr lang="en-GB" dirty="0"/>
              <a:t>Objectives: </a:t>
            </a:r>
          </a:p>
          <a:p>
            <a:r>
              <a:rPr lang="en-GB" dirty="0"/>
              <a:t>develop </a:t>
            </a:r>
            <a:r>
              <a:rPr lang="en-GB" dirty="0" err="1"/>
              <a:t>algo</a:t>
            </a:r>
            <a:r>
              <a:rPr lang="en-GB" dirty="0"/>
              <a:t> to optimize path from scratch on different shapes to get intuition</a:t>
            </a:r>
          </a:p>
          <a:p>
            <a:r>
              <a:rPr lang="en-GB" dirty="0"/>
              <a:t>Use this code to couple it with part shape optimization to understand how each impacts the other</a:t>
            </a:r>
          </a:p>
          <a:p>
            <a:endParaRPr lang="en-GB" dirty="0"/>
          </a:p>
          <a:p>
            <a:r>
              <a:rPr lang="en-GB" dirty="0"/>
              <a:t>Bibliography on path optimization: two recent works</a:t>
            </a:r>
          </a:p>
          <a:p>
            <a:pPr marL="171450" indent="-171450">
              <a:buFontTx/>
              <a:buChar char="-"/>
            </a:pPr>
            <a:r>
              <a:rPr lang="en-GB" dirty="0"/>
              <a:t>Tonia </a:t>
            </a:r>
            <a:r>
              <a:rPr lang="en-GB" dirty="0" err="1"/>
              <a:t>maria</a:t>
            </a:r>
            <a:r>
              <a:rPr lang="en-GB" dirty="0"/>
              <a:t> ALAM: </a:t>
            </a:r>
            <a:r>
              <a:rPr lang="en-GB" dirty="0" err="1"/>
              <a:t>phd</a:t>
            </a:r>
            <a:r>
              <a:rPr lang="en-GB" dirty="0"/>
              <a:t> work, optimizing the path using optimal control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J.Liu</a:t>
            </a:r>
            <a:r>
              <a:rPr lang="en-GB" dirty="0"/>
              <a:t> and team: have been working for some time on this – optimize to control the quality using the inherent strain method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9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Optimizing requires simulating and thus a model</a:t>
            </a:r>
          </a:p>
          <a:p>
            <a:r>
              <a:rPr lang="en-GB" dirty="0"/>
              <a:t>Complicated process: correct modelling requires 4 states + fluid mechanics and non linear complicated equations -&gt; </a:t>
            </a:r>
            <a:r>
              <a:rPr lang="en-GB" dirty="0" err="1"/>
              <a:t>computationnaly</a:t>
            </a:r>
            <a:r>
              <a:rPr lang="en-GB" dirty="0"/>
              <a:t> expensive</a:t>
            </a:r>
          </a:p>
          <a:p>
            <a:r>
              <a:rPr lang="en-GB" dirty="0"/>
              <a:t>Simplifications -&gt; choice of a macroscale model</a:t>
            </a:r>
          </a:p>
          <a:p>
            <a:r>
              <a:rPr lang="en-GB" dirty="0"/>
              <a:t>2 states and brutal change of phase from one to another</a:t>
            </a:r>
          </a:p>
          <a:p>
            <a:endParaRPr lang="en-GB" dirty="0"/>
          </a:p>
          <a:p>
            <a:r>
              <a:rPr lang="en-GB" dirty="0"/>
              <a:t>Still can control the </a:t>
            </a:r>
            <a:r>
              <a:rPr lang="en-GB" dirty="0" err="1"/>
              <a:t>thermomechanics</a:t>
            </a:r>
            <a:r>
              <a:rPr lang="en-GB" dirty="0"/>
              <a:t> and especially thermal </a:t>
            </a:r>
            <a:r>
              <a:rPr lang="en-GB" dirty="0" err="1"/>
              <a:t>expansion+residual</a:t>
            </a:r>
            <a:r>
              <a:rPr lang="en-GB" dirty="0"/>
              <a:t> stresses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9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simplifications with a steady model in which the whole source is switched on at once and intuitively corresponds to a hot thread put on the powder.</a:t>
            </a:r>
          </a:p>
          <a:p>
            <a:r>
              <a:rPr lang="en-GB" dirty="0" err="1"/>
              <a:t>Thransformtation</a:t>
            </a:r>
            <a:r>
              <a:rPr lang="en-GB" dirty="0"/>
              <a:t> of the source</a:t>
            </a:r>
          </a:p>
          <a:p>
            <a:r>
              <a:rPr lang="en-GB" dirty="0"/>
              <a:t>Transformation of the heat </a:t>
            </a:r>
            <a:r>
              <a:rPr lang="en-GB" dirty="0" err="1"/>
              <a:t>eq</a:t>
            </a:r>
            <a:endParaRPr lang="en-GB" dirty="0"/>
          </a:p>
          <a:p>
            <a:r>
              <a:rPr lang="en-GB" dirty="0"/>
              <a:t>Transformation of the optimization problem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9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model, the objective is now to optimize the path</a:t>
            </a:r>
          </a:p>
          <a:p>
            <a:r>
              <a:rPr lang="en-GB" dirty="0"/>
              <a:t>Gradient computations using shape optimization theory</a:t>
            </a:r>
          </a:p>
          <a:p>
            <a:r>
              <a:rPr lang="en-GB" dirty="0"/>
              <a:t>Evaluation of the problem’s evolution when moving the path with respect to a vector field theta</a:t>
            </a:r>
          </a:p>
          <a:p>
            <a:endParaRPr lang="en-GB" dirty="0"/>
          </a:p>
          <a:p>
            <a:r>
              <a:rPr lang="en-GB" dirty="0"/>
              <a:t>General formulation for shape derivative</a:t>
            </a:r>
          </a:p>
          <a:p>
            <a:r>
              <a:rPr lang="en-GB" dirty="0"/>
              <a:t>Gradient descent on this -&gt; correctly choosing the vector field theta</a:t>
            </a:r>
          </a:p>
          <a:p>
            <a:endParaRPr lang="en-GB" dirty="0"/>
          </a:p>
          <a:p>
            <a:r>
              <a:rPr lang="en-GB" dirty="0"/>
              <a:t>Constraints dealt with an Augmented </a:t>
            </a:r>
            <a:r>
              <a:rPr lang="en-GB" dirty="0" err="1"/>
              <a:t>Lagrangian</a:t>
            </a:r>
            <a:r>
              <a:rPr lang="en-GB" dirty="0"/>
              <a:t> method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67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Numerical tests: </a:t>
            </a:r>
          </a:p>
          <a:p>
            <a:r>
              <a:rPr lang="en-GB" dirty="0" err="1"/>
              <a:t>Aluminum</a:t>
            </a:r>
            <a:r>
              <a:rPr lang="en-GB" dirty="0"/>
              <a:t> high conductivity</a:t>
            </a:r>
          </a:p>
          <a:p>
            <a:r>
              <a:rPr lang="en-GB" dirty="0"/>
              <a:t>Objective is to melt the square – </a:t>
            </a:r>
            <a:r>
              <a:rPr lang="en-GB" dirty="0" err="1"/>
              <a:t>colors</a:t>
            </a:r>
            <a:r>
              <a:rPr lang="en-GB" dirty="0"/>
              <a:t>: green to orange. Red is too hot, blue is </a:t>
            </a:r>
            <a:r>
              <a:rPr lang="en-GB" dirty="0" err="1"/>
              <a:t>unmelted</a:t>
            </a:r>
            <a:r>
              <a:rPr lang="en-GB" dirty="0"/>
              <a:t> (out of the square must remain blue)</a:t>
            </a:r>
          </a:p>
          <a:p>
            <a:r>
              <a:rPr lang="en-GB" dirty="0"/>
              <a:t>Starting from different optimizations </a:t>
            </a:r>
          </a:p>
          <a:p>
            <a:r>
              <a:rPr lang="en-GB" dirty="0"/>
              <a:t>Ends up with different results</a:t>
            </a:r>
          </a:p>
          <a:p>
            <a:r>
              <a:rPr lang="en-GB" dirty="0" err="1"/>
              <a:t>Hoever</a:t>
            </a:r>
            <a:r>
              <a:rPr lang="en-GB" dirty="0"/>
              <a:t>, numerical results gathered (abscissa length ordinate constraint)</a:t>
            </a:r>
          </a:p>
          <a:p>
            <a:r>
              <a:rPr lang="en-GB" dirty="0" err="1"/>
              <a:t>Theus</a:t>
            </a:r>
            <a:r>
              <a:rPr lang="en-GB" dirty="0"/>
              <a:t> many local minima</a:t>
            </a:r>
          </a:p>
          <a:p>
            <a:endParaRPr lang="en-GB" dirty="0"/>
          </a:p>
          <a:p>
            <a:r>
              <a:rPr lang="en-GB" dirty="0"/>
              <a:t>+ zigzag 9 could be easily tried and corroborated observations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30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T[</a:t>
            </a:r>
            <a:r>
              <a:rPr lang="en-GB" dirty="0" err="1"/>
              <a:t>ai</a:t>
            </a:r>
            <a:r>
              <a:rPr lang="en-GB" dirty="0"/>
              <a:t>]</a:t>
            </a:r>
            <a:r>
              <a:rPr lang="en-GB" dirty="0" err="1"/>
              <a:t>tinium</a:t>
            </a:r>
            <a:r>
              <a:rPr lang="en-GB" dirty="0"/>
              <a:t>: conductivity much lower: much more complicated</a:t>
            </a:r>
          </a:p>
          <a:p>
            <a:r>
              <a:rPr lang="en-GB" dirty="0"/>
              <a:t>Constraints not perfectly satisfied (blue and red + intersection)-&gt; Augmented </a:t>
            </a:r>
            <a:r>
              <a:rPr lang="en-GB" dirty="0" err="1"/>
              <a:t>Lagrangian</a:t>
            </a:r>
            <a:r>
              <a:rPr lang="en-GB" dirty="0"/>
              <a:t> could be improved</a:t>
            </a:r>
          </a:p>
          <a:p>
            <a:r>
              <a:rPr lang="en-GB" dirty="0"/>
              <a:t>Intersection-&gt; adding criterion or modify the maximum temperature constraint</a:t>
            </a:r>
          </a:p>
          <a:p>
            <a:r>
              <a:rPr lang="en-GB" dirty="0"/>
              <a:t>Yet, quantitative results </a:t>
            </a:r>
            <a:r>
              <a:rPr lang="en-GB" dirty="0" err="1"/>
              <a:t>gatheres</a:t>
            </a:r>
            <a:r>
              <a:rPr lang="en-GB" dirty="0"/>
              <a:t> -&gt; local minima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760F2-65A2-DD49-88CE-7C766806F9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3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9F573-6AA0-AB4D-97BD-649B886AB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1DC965-47BB-644B-91B2-29C9162F4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6BE32C-3D46-1B48-90A8-B1C7D107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A602-F713-BE4F-A870-70BBB4FB4596}" type="datetime1">
              <a:rPr lang="fr-FR" smtClean="0"/>
              <a:t>14/05/2021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BB2B14-F4A9-8A4D-AA48-D57C06C2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489A76-91D1-A346-95BD-EE612E6C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42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B4883-0740-9440-97E8-327049A5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2FBAD-8B26-914D-A902-EC76A764C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37021B-A3F2-9F48-8714-8178C9B7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F867-104A-B543-B45B-E2593675A129}" type="datetime1">
              <a:rPr lang="fr-FR" smtClean="0"/>
              <a:t>14/05/2021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943897-F5BF-0F4E-AFD5-061B54771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CF281-FFEF-1249-98DE-B3D0A0D4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49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8036B-A2B5-B54C-A5AA-8746C56D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862E1C-8D86-9246-B37F-619036E5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58201B-0E5F-6D49-A095-FAF8428E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FBF5-CE6B-5244-BEFA-56BC414C1509}" type="datetime1">
              <a:rPr lang="fr-FR" smtClean="0"/>
              <a:t>14/05/2021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74429A-9AED-EA4B-A80B-86F63D1C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04008A-C5C5-1944-BD70-C3D72CFA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4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CABC2-150C-1942-9988-EB60A0D0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E7190A-237A-1042-AB67-C892304BD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3AF48E-D163-A34B-89D2-11281739D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CB56C7-2D4A-DB43-9BA3-99078749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D3EE-D6E2-194A-81A9-1247B7947C77}" type="datetime1">
              <a:rPr lang="fr-FR" smtClean="0"/>
              <a:t>14/05/2021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DBBB82-B402-984D-8E41-90BC4FA1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FA534-FA89-9C44-8E8C-07A3CE4AD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73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42A8F7-C42E-B849-9E68-31665088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3386-C59A-7F47-99C4-6F537CBEAB53}" type="datetime1">
              <a:rPr lang="fr-FR" smtClean="0"/>
              <a:t>14/05/2021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C14058-953E-304D-B9A1-7004DFCE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B00284-7449-4B41-B40A-E6BC456B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80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0A8F7C-C66E-5B4D-83D3-84FD44A85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B748A9-FBB0-574B-8B87-B9ECF646C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0AF188-E48C-3C47-BC63-E20E00D34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0142D-C330-914E-8385-0F248E810A76}" type="datetime1">
              <a:rPr lang="fr-FR" smtClean="0"/>
              <a:t>14/05/2021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27A213-8C3D-824A-A0E0-4650AD5C4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47D06A-6C78-3243-8EDB-0FBC881DC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09E74-CB8D-FB45-990D-97F1DAE4406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emf"/><Relationship Id="rId26" Type="http://schemas.openxmlformats.org/officeDocument/2006/relationships/image" Target="../media/image40.emf"/><Relationship Id="rId3" Type="http://schemas.openxmlformats.org/officeDocument/2006/relationships/image" Target="../media/image17.emf"/><Relationship Id="rId21" Type="http://schemas.openxmlformats.org/officeDocument/2006/relationships/image" Target="../media/image35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emf"/><Relationship Id="rId25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emf"/><Relationship Id="rId20" Type="http://schemas.openxmlformats.org/officeDocument/2006/relationships/image" Target="../media/image34.emf"/><Relationship Id="rId29" Type="http://schemas.openxmlformats.org/officeDocument/2006/relationships/image" Target="../media/image4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24" Type="http://schemas.openxmlformats.org/officeDocument/2006/relationships/image" Target="../media/image38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23" Type="http://schemas.openxmlformats.org/officeDocument/2006/relationships/image" Target="../media/image37.emf"/><Relationship Id="rId28" Type="http://schemas.openxmlformats.org/officeDocument/2006/relationships/image" Target="../media/image69.png"/><Relationship Id="rId10" Type="http://schemas.openxmlformats.org/officeDocument/2006/relationships/image" Target="../media/image24.emf"/><Relationship Id="rId19" Type="http://schemas.openxmlformats.org/officeDocument/2006/relationships/image" Target="../media/image33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Relationship Id="rId22" Type="http://schemas.openxmlformats.org/officeDocument/2006/relationships/image" Target="../media/image36.emf"/><Relationship Id="rId27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18" Type="http://schemas.openxmlformats.org/officeDocument/2006/relationships/image" Target="../media/image58.emf"/><Relationship Id="rId26" Type="http://schemas.openxmlformats.org/officeDocument/2006/relationships/image" Target="../media/image66.emf"/><Relationship Id="rId3" Type="http://schemas.openxmlformats.org/officeDocument/2006/relationships/image" Target="../media/image43.emf"/><Relationship Id="rId21" Type="http://schemas.openxmlformats.org/officeDocument/2006/relationships/image" Target="../media/image61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17" Type="http://schemas.openxmlformats.org/officeDocument/2006/relationships/image" Target="../media/image57.emf"/><Relationship Id="rId25" Type="http://schemas.openxmlformats.org/officeDocument/2006/relationships/image" Target="../media/image65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emf"/><Relationship Id="rId20" Type="http://schemas.openxmlformats.org/officeDocument/2006/relationships/image" Target="../media/image60.emf"/><Relationship Id="rId29" Type="http://schemas.openxmlformats.org/officeDocument/2006/relationships/image" Target="../media/image6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24" Type="http://schemas.openxmlformats.org/officeDocument/2006/relationships/image" Target="../media/image64.emf"/><Relationship Id="rId5" Type="http://schemas.openxmlformats.org/officeDocument/2006/relationships/image" Target="../media/image45.emf"/><Relationship Id="rId15" Type="http://schemas.openxmlformats.org/officeDocument/2006/relationships/image" Target="../media/image55.emf"/><Relationship Id="rId23" Type="http://schemas.openxmlformats.org/officeDocument/2006/relationships/image" Target="../media/image63.emf"/><Relationship Id="rId28" Type="http://schemas.openxmlformats.org/officeDocument/2006/relationships/image" Target="../media/image42.tiff"/><Relationship Id="rId10" Type="http://schemas.openxmlformats.org/officeDocument/2006/relationships/image" Target="../media/image50.emf"/><Relationship Id="rId19" Type="http://schemas.openxmlformats.org/officeDocument/2006/relationships/image" Target="../media/image59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emf"/><Relationship Id="rId22" Type="http://schemas.openxmlformats.org/officeDocument/2006/relationships/image" Target="../media/image62.emf"/><Relationship Id="rId27" Type="http://schemas.openxmlformats.org/officeDocument/2006/relationships/image" Target="../media/image95.png"/><Relationship Id="rId30" Type="http://schemas.openxmlformats.org/officeDocument/2006/relationships/image" Target="../media/image6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emf"/><Relationship Id="rId18" Type="http://schemas.openxmlformats.org/officeDocument/2006/relationships/image" Target="../media/image82.emf"/><Relationship Id="rId26" Type="http://schemas.openxmlformats.org/officeDocument/2006/relationships/image" Target="../media/image90.emf"/><Relationship Id="rId3" Type="http://schemas.openxmlformats.org/officeDocument/2006/relationships/image" Target="../media/image98.png"/><Relationship Id="rId21" Type="http://schemas.openxmlformats.org/officeDocument/2006/relationships/image" Target="../media/image85.emf"/><Relationship Id="rId7" Type="http://schemas.openxmlformats.org/officeDocument/2006/relationships/image" Target="../media/image71.emf"/><Relationship Id="rId12" Type="http://schemas.openxmlformats.org/officeDocument/2006/relationships/image" Target="../media/image76.emf"/><Relationship Id="rId17" Type="http://schemas.openxmlformats.org/officeDocument/2006/relationships/image" Target="../media/image81.emf"/><Relationship Id="rId25" Type="http://schemas.openxmlformats.org/officeDocument/2006/relationships/image" Target="../media/image89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0.emf"/><Relationship Id="rId20" Type="http://schemas.openxmlformats.org/officeDocument/2006/relationships/image" Target="../media/image8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24" Type="http://schemas.openxmlformats.org/officeDocument/2006/relationships/image" Target="../media/image88.emf"/><Relationship Id="rId5" Type="http://schemas.openxmlformats.org/officeDocument/2006/relationships/image" Target="../media/image69.emf"/><Relationship Id="rId15" Type="http://schemas.openxmlformats.org/officeDocument/2006/relationships/image" Target="../media/image79.emf"/><Relationship Id="rId23" Type="http://schemas.openxmlformats.org/officeDocument/2006/relationships/image" Target="../media/image87.emf"/><Relationship Id="rId28" Type="http://schemas.openxmlformats.org/officeDocument/2006/relationships/image" Target="../media/image92.emf"/><Relationship Id="rId10" Type="http://schemas.openxmlformats.org/officeDocument/2006/relationships/image" Target="../media/image74.emf"/><Relationship Id="rId19" Type="http://schemas.openxmlformats.org/officeDocument/2006/relationships/image" Target="../media/image83.emf"/><Relationship Id="rId4" Type="http://schemas.openxmlformats.org/officeDocument/2006/relationships/image" Target="../media/image42.tiff"/><Relationship Id="rId9" Type="http://schemas.openxmlformats.org/officeDocument/2006/relationships/image" Target="../media/image73.emf"/><Relationship Id="rId14" Type="http://schemas.openxmlformats.org/officeDocument/2006/relationships/image" Target="../media/image78.emf"/><Relationship Id="rId22" Type="http://schemas.openxmlformats.org/officeDocument/2006/relationships/image" Target="../media/image86.emf"/><Relationship Id="rId27" Type="http://schemas.openxmlformats.org/officeDocument/2006/relationships/image" Target="../media/image91.e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emf"/><Relationship Id="rId18" Type="http://schemas.openxmlformats.org/officeDocument/2006/relationships/image" Target="../media/image94.emf"/><Relationship Id="rId26" Type="http://schemas.openxmlformats.org/officeDocument/2006/relationships/image" Target="../media/image102.emf"/><Relationship Id="rId39" Type="http://schemas.openxmlformats.org/officeDocument/2006/relationships/image" Target="../media/image115.emf"/><Relationship Id="rId21" Type="http://schemas.openxmlformats.org/officeDocument/2006/relationships/image" Target="../media/image97.emf"/><Relationship Id="rId34" Type="http://schemas.openxmlformats.org/officeDocument/2006/relationships/image" Target="../media/image110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0.emf"/><Relationship Id="rId20" Type="http://schemas.openxmlformats.org/officeDocument/2006/relationships/image" Target="../media/image96.emf"/><Relationship Id="rId29" Type="http://schemas.openxmlformats.org/officeDocument/2006/relationships/image" Target="../media/image105.emf"/><Relationship Id="rId41" Type="http://schemas.openxmlformats.org/officeDocument/2006/relationships/image" Target="../media/image68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24" Type="http://schemas.openxmlformats.org/officeDocument/2006/relationships/image" Target="../media/image100.emf"/><Relationship Id="rId32" Type="http://schemas.openxmlformats.org/officeDocument/2006/relationships/image" Target="../media/image108.emf"/><Relationship Id="rId37" Type="http://schemas.openxmlformats.org/officeDocument/2006/relationships/image" Target="../media/image113.emf"/><Relationship Id="rId40" Type="http://schemas.openxmlformats.org/officeDocument/2006/relationships/image" Target="../media/image116.emf"/><Relationship Id="rId5" Type="http://schemas.openxmlformats.org/officeDocument/2006/relationships/image" Target="../media/image69.emf"/><Relationship Id="rId15" Type="http://schemas.openxmlformats.org/officeDocument/2006/relationships/image" Target="../media/image79.emf"/><Relationship Id="rId23" Type="http://schemas.openxmlformats.org/officeDocument/2006/relationships/image" Target="../media/image99.emf"/><Relationship Id="rId28" Type="http://schemas.openxmlformats.org/officeDocument/2006/relationships/image" Target="../media/image104.emf"/><Relationship Id="rId36" Type="http://schemas.openxmlformats.org/officeDocument/2006/relationships/image" Target="../media/image112.emf"/><Relationship Id="rId10" Type="http://schemas.openxmlformats.org/officeDocument/2006/relationships/image" Target="../media/image74.emf"/><Relationship Id="rId19" Type="http://schemas.openxmlformats.org/officeDocument/2006/relationships/image" Target="../media/image95.emf"/><Relationship Id="rId31" Type="http://schemas.openxmlformats.org/officeDocument/2006/relationships/image" Target="../media/image107.emf"/><Relationship Id="rId4" Type="http://schemas.openxmlformats.org/officeDocument/2006/relationships/image" Target="../media/image42.tiff"/><Relationship Id="rId9" Type="http://schemas.openxmlformats.org/officeDocument/2006/relationships/image" Target="../media/image73.emf"/><Relationship Id="rId14" Type="http://schemas.openxmlformats.org/officeDocument/2006/relationships/image" Target="../media/image78.emf"/><Relationship Id="rId22" Type="http://schemas.openxmlformats.org/officeDocument/2006/relationships/image" Target="../media/image98.emf"/><Relationship Id="rId27" Type="http://schemas.openxmlformats.org/officeDocument/2006/relationships/image" Target="../media/image103.emf"/><Relationship Id="rId30" Type="http://schemas.openxmlformats.org/officeDocument/2006/relationships/image" Target="../media/image106.emf"/><Relationship Id="rId35" Type="http://schemas.openxmlformats.org/officeDocument/2006/relationships/image" Target="../media/image111.emf"/><Relationship Id="rId8" Type="http://schemas.openxmlformats.org/officeDocument/2006/relationships/image" Target="../media/image72.emf"/><Relationship Id="rId3" Type="http://schemas.openxmlformats.org/officeDocument/2006/relationships/image" Target="../media/image95.png"/><Relationship Id="rId12" Type="http://schemas.openxmlformats.org/officeDocument/2006/relationships/image" Target="../media/image76.emf"/><Relationship Id="rId17" Type="http://schemas.openxmlformats.org/officeDocument/2006/relationships/image" Target="../media/image93.emf"/><Relationship Id="rId25" Type="http://schemas.openxmlformats.org/officeDocument/2006/relationships/image" Target="../media/image101.emf"/><Relationship Id="rId33" Type="http://schemas.openxmlformats.org/officeDocument/2006/relationships/image" Target="../media/image109.emf"/><Relationship Id="rId38" Type="http://schemas.openxmlformats.org/officeDocument/2006/relationships/image" Target="../media/image1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26" Type="http://schemas.openxmlformats.org/officeDocument/2006/relationships/image" Target="../media/image118.tiff"/><Relationship Id="rId3" Type="http://schemas.openxmlformats.org/officeDocument/2006/relationships/image" Target="../media/image235.png"/><Relationship Id="rId21" Type="http://schemas.openxmlformats.org/officeDocument/2006/relationships/image" Target="../media/image156.png"/><Relationship Id="rId34" Type="http://schemas.openxmlformats.org/officeDocument/2006/relationships/image" Target="../media/image168.png"/><Relationship Id="rId7" Type="http://schemas.openxmlformats.org/officeDocument/2006/relationships/image" Target="../media/image239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33" Type="http://schemas.openxmlformats.org/officeDocument/2006/relationships/image" Target="../media/image16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7.tiff"/><Relationship Id="rId20" Type="http://schemas.openxmlformats.org/officeDocument/2006/relationships/image" Target="../media/image155.png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24" Type="http://schemas.openxmlformats.org/officeDocument/2006/relationships/image" Target="../media/image159.png"/><Relationship Id="rId32" Type="http://schemas.openxmlformats.org/officeDocument/2006/relationships/image" Target="../media/image166.png"/><Relationship Id="rId5" Type="http://schemas.openxmlformats.org/officeDocument/2006/relationships/image" Target="../media/image237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28" Type="http://schemas.openxmlformats.org/officeDocument/2006/relationships/image" Target="../media/image162.png"/><Relationship Id="rId10" Type="http://schemas.openxmlformats.org/officeDocument/2006/relationships/image" Target="../media/image242.png"/><Relationship Id="rId19" Type="http://schemas.openxmlformats.org/officeDocument/2006/relationships/image" Target="../media/image154.png"/><Relationship Id="rId31" Type="http://schemas.openxmlformats.org/officeDocument/2006/relationships/image" Target="../media/image165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8" Type="http://schemas.openxmlformats.org/officeDocument/2006/relationships/image" Target="../media/image2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20.tiff"/><Relationship Id="rId5" Type="http://schemas.openxmlformats.org/officeDocument/2006/relationships/image" Target="../media/image119.tiff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png"/><Relationship Id="rId18" Type="http://schemas.openxmlformats.org/officeDocument/2006/relationships/image" Target="../media/image250.png"/><Relationship Id="rId26" Type="http://schemas.openxmlformats.org/officeDocument/2006/relationships/image" Target="../media/image258.png"/><Relationship Id="rId3" Type="http://schemas.openxmlformats.org/officeDocument/2006/relationships/image" Target="../media/image175.png"/><Relationship Id="rId21" Type="http://schemas.openxmlformats.org/officeDocument/2006/relationships/image" Target="../media/image178.png"/><Relationship Id="rId34" Type="http://schemas.openxmlformats.org/officeDocument/2006/relationships/image" Target="../media/image182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5" Type="http://schemas.openxmlformats.org/officeDocument/2006/relationships/image" Target="../media/image257.png"/><Relationship Id="rId33" Type="http://schemas.openxmlformats.org/officeDocument/2006/relationships/image" Target="../media/image18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48.png"/><Relationship Id="rId20" Type="http://schemas.openxmlformats.org/officeDocument/2006/relationships/image" Target="../media/image252.png"/><Relationship Id="rId29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24" Type="http://schemas.openxmlformats.org/officeDocument/2006/relationships/image" Target="../media/image117.tiff"/><Relationship Id="rId32" Type="http://schemas.openxmlformats.org/officeDocument/2006/relationships/image" Target="../media/image264.png"/><Relationship Id="rId5" Type="http://schemas.openxmlformats.org/officeDocument/2006/relationships/image" Target="../media/image237.png"/><Relationship Id="rId15" Type="http://schemas.openxmlformats.org/officeDocument/2006/relationships/image" Target="../media/image247.png"/><Relationship Id="rId23" Type="http://schemas.openxmlformats.org/officeDocument/2006/relationships/image" Target="../media/image180.png"/><Relationship Id="rId28" Type="http://schemas.openxmlformats.org/officeDocument/2006/relationships/image" Target="../media/image260.png"/><Relationship Id="rId10" Type="http://schemas.openxmlformats.org/officeDocument/2006/relationships/image" Target="../media/image242.png"/><Relationship Id="rId19" Type="http://schemas.openxmlformats.org/officeDocument/2006/relationships/image" Target="../media/image177.png"/><Relationship Id="rId31" Type="http://schemas.openxmlformats.org/officeDocument/2006/relationships/image" Target="../media/image263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176.png"/><Relationship Id="rId22" Type="http://schemas.openxmlformats.org/officeDocument/2006/relationships/image" Target="../media/image179.png"/><Relationship Id="rId27" Type="http://schemas.openxmlformats.org/officeDocument/2006/relationships/image" Target="../media/image259.png"/><Relationship Id="rId30" Type="http://schemas.openxmlformats.org/officeDocument/2006/relationships/image" Target="../media/image262.png"/><Relationship Id="rId8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image" Target="../media/image277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12" Type="http://schemas.openxmlformats.org/officeDocument/2006/relationships/image" Target="../media/image27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png"/><Relationship Id="rId11" Type="http://schemas.openxmlformats.org/officeDocument/2006/relationships/image" Target="../media/image275.png"/><Relationship Id="rId5" Type="http://schemas.openxmlformats.org/officeDocument/2006/relationships/image" Target="../media/image269.png"/><Relationship Id="rId15" Type="http://schemas.openxmlformats.org/officeDocument/2006/relationships/image" Target="../media/image279.png"/><Relationship Id="rId10" Type="http://schemas.openxmlformats.org/officeDocument/2006/relationships/image" Target="../media/image274.png"/><Relationship Id="rId4" Type="http://schemas.openxmlformats.org/officeDocument/2006/relationships/image" Target="../media/image268.png"/><Relationship Id="rId9" Type="http://schemas.openxmlformats.org/officeDocument/2006/relationships/image" Target="../media/image273.png"/><Relationship Id="rId14" Type="http://schemas.openxmlformats.org/officeDocument/2006/relationships/image" Target="../media/image2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124.png"/><Relationship Id="rId3" Type="http://schemas.microsoft.com/office/2007/relationships/media" Target="../media/media4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3.png"/><Relationship Id="rId2" Type="http://schemas.openxmlformats.org/officeDocument/2006/relationships/video" Target="../media/media3.mp4"/><Relationship Id="rId16" Type="http://schemas.openxmlformats.org/officeDocument/2006/relationships/image" Target="../media/image120.tiff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19.tiff"/><Relationship Id="rId5" Type="http://schemas.microsoft.com/office/2007/relationships/media" Target="../media/media5.mp4"/><Relationship Id="rId15" Type="http://schemas.openxmlformats.org/officeDocument/2006/relationships/image" Target="../media/image126.tiff"/><Relationship Id="rId10" Type="http://schemas.openxmlformats.org/officeDocument/2006/relationships/image" Target="../media/image122.tiff"/><Relationship Id="rId4" Type="http://schemas.openxmlformats.org/officeDocument/2006/relationships/video" Target="../media/media4.mp4"/><Relationship Id="rId9" Type="http://schemas.openxmlformats.org/officeDocument/2006/relationships/image" Target="../media/image188.png"/><Relationship Id="rId1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129.png"/><Relationship Id="rId3" Type="http://schemas.microsoft.com/office/2007/relationships/media" Target="../media/media7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28.tiff"/><Relationship Id="rId2" Type="http://schemas.openxmlformats.org/officeDocument/2006/relationships/video" Target="../media/media6.mp4"/><Relationship Id="rId16" Type="http://schemas.openxmlformats.org/officeDocument/2006/relationships/image" Target="../media/image132.png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127.tiff"/><Relationship Id="rId5" Type="http://schemas.microsoft.com/office/2007/relationships/media" Target="../media/media8.mp4"/><Relationship Id="rId15" Type="http://schemas.openxmlformats.org/officeDocument/2006/relationships/image" Target="../media/image131.png"/><Relationship Id="rId10" Type="http://schemas.openxmlformats.org/officeDocument/2006/relationships/image" Target="../media/image120.tiff"/><Relationship Id="rId4" Type="http://schemas.openxmlformats.org/officeDocument/2006/relationships/video" Target="../media/media7.mp4"/><Relationship Id="rId9" Type="http://schemas.openxmlformats.org/officeDocument/2006/relationships/image" Target="../media/image119.tiff"/><Relationship Id="rId1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hal.archives-ouvertes.fr/hal-03124075/document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169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15.tiff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136.tiff"/><Relationship Id="rId3" Type="http://schemas.microsoft.com/office/2007/relationships/media" Target="../media/media10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35.tiff"/><Relationship Id="rId2" Type="http://schemas.openxmlformats.org/officeDocument/2006/relationships/video" Target="../media/media9.mp4"/><Relationship Id="rId16" Type="http://schemas.openxmlformats.org/officeDocument/2006/relationships/image" Target="../media/image138.png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134.png"/><Relationship Id="rId5" Type="http://schemas.microsoft.com/office/2007/relationships/media" Target="../media/media11.mp4"/><Relationship Id="rId15" Type="http://schemas.openxmlformats.org/officeDocument/2006/relationships/image" Target="../media/image289.png"/><Relationship Id="rId10" Type="http://schemas.openxmlformats.org/officeDocument/2006/relationships/image" Target="../media/image133.png"/><Relationship Id="rId4" Type="http://schemas.openxmlformats.org/officeDocument/2006/relationships/video" Target="../media/media10.mp4"/><Relationship Id="rId9" Type="http://schemas.openxmlformats.org/officeDocument/2006/relationships/image" Target="../media/image119.tiff"/><Relationship Id="rId14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140.png"/><Relationship Id="rId3" Type="http://schemas.microsoft.com/office/2007/relationships/media" Target="../media/media13.mp4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39.tiff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openxmlformats.org/officeDocument/2006/relationships/image" Target="../media/image135.tiff"/><Relationship Id="rId5" Type="http://schemas.microsoft.com/office/2007/relationships/media" Target="../media/media14.mp4"/><Relationship Id="rId15" Type="http://schemas.openxmlformats.org/officeDocument/2006/relationships/image" Target="../media/image142.png"/><Relationship Id="rId10" Type="http://schemas.openxmlformats.org/officeDocument/2006/relationships/image" Target="../media/image119.tiff"/><Relationship Id="rId4" Type="http://schemas.openxmlformats.org/officeDocument/2006/relationships/video" Target="../media/media13.mp4"/><Relationship Id="rId9" Type="http://schemas.openxmlformats.org/officeDocument/2006/relationships/image" Target="../media/image127.tiff"/><Relationship Id="rId1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f"/><Relationship Id="rId11" Type="http://schemas.openxmlformats.org/officeDocument/2006/relationships/image" Target="../media/image14.png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5.tiff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9.png"/><Relationship Id="rId5" Type="http://schemas.openxmlformats.org/officeDocument/2006/relationships/image" Target="../media/image15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8AB3853-B559-E34B-9D0A-65897645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766C-F40F-BF47-89B6-286EFD0D80BF}" type="slidenum">
              <a:rPr lang="en-GB" smtClean="0"/>
              <a:t>1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0E0109-3A97-DB47-A87D-3C69750F9AE8}"/>
              </a:ext>
            </a:extLst>
          </p:cNvPr>
          <p:cNvSpPr txBox="1"/>
          <p:nvPr/>
        </p:nvSpPr>
        <p:spPr>
          <a:xfrm>
            <a:off x="0" y="112222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+mj-lt"/>
              </a:rPr>
              <a:t>Coupling structural optimization and trajectory optimization methods in additive manufacturing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7A713C-6EAD-364C-B06B-BDD3EDEE9D9F}"/>
              </a:ext>
            </a:extLst>
          </p:cNvPr>
          <p:cNvSpPr txBox="1"/>
          <p:nvPr/>
        </p:nvSpPr>
        <p:spPr>
          <a:xfrm>
            <a:off x="4700780" y="2893001"/>
            <a:ext cx="2787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Mathilde </a:t>
            </a:r>
            <a:r>
              <a:rPr lang="en-GB" sz="2800" b="1" dirty="0" err="1"/>
              <a:t>Boissier</a:t>
            </a:r>
            <a:endParaRPr lang="en-GB" sz="28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4CDF70-9FB3-2245-85C1-488507C2A55B}"/>
              </a:ext>
            </a:extLst>
          </p:cNvPr>
          <p:cNvSpPr txBox="1"/>
          <p:nvPr/>
        </p:nvSpPr>
        <p:spPr>
          <a:xfrm>
            <a:off x="2845464" y="3992514"/>
            <a:ext cx="649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PhD advisors: Grégoire Allaire, Christophe </a:t>
            </a:r>
            <a:r>
              <a:rPr lang="en-GB" sz="2400" dirty="0" err="1"/>
              <a:t>Tournier</a:t>
            </a:r>
            <a:endParaRPr lang="en-GB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B5C945-8FFC-5347-8C1D-F48B98C3D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65" y="5057516"/>
            <a:ext cx="1332000" cy="133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1129A8-F427-8343-80F9-DE54E47F7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482" y="5081855"/>
            <a:ext cx="1850000" cy="133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DF6694A-C9A9-4B48-B504-3D3420D4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249" y="5153890"/>
            <a:ext cx="2501047" cy="118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246E66-A3C9-1F49-A209-05689E022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371" y="4996864"/>
            <a:ext cx="150666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4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E72502-F0EA-AA4C-8661-7049F142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52" y="1244856"/>
            <a:ext cx="6837148" cy="2515191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D47351C-5465-ED46-A008-E9E68854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10</a:t>
            </a:fld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E40BB9-75ED-0342-B8B3-FF19EFBF3C0B}"/>
              </a:ext>
            </a:extLst>
          </p:cNvPr>
          <p:cNvSpPr txBox="1"/>
          <p:nvPr/>
        </p:nvSpPr>
        <p:spPr>
          <a:xfrm>
            <a:off x="0" y="0"/>
            <a:ext cx="4940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Optimization algorithm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E09414-C002-C84E-9BFE-C6D0DE218C54}"/>
              </a:ext>
            </a:extLst>
          </p:cNvPr>
          <p:cNvSpPr txBox="1"/>
          <p:nvPr/>
        </p:nvSpPr>
        <p:spPr>
          <a:xfrm>
            <a:off x="0" y="962811"/>
            <a:ext cx="10649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Gradient computation: shape differentiation theory </a:t>
            </a:r>
            <a:r>
              <a:rPr lang="en-GB" dirty="0">
                <a:latin typeface="Helvetica Light" panose="020B0403020202020204" pitchFamily="34" charset="0"/>
              </a:rPr>
              <a:t>(Differentiate and then discretize)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44A607-2067-5541-9031-04B85B31B8AD}"/>
              </a:ext>
            </a:extLst>
          </p:cNvPr>
          <p:cNvSpPr txBox="1"/>
          <p:nvPr/>
        </p:nvSpPr>
        <p:spPr>
          <a:xfrm>
            <a:off x="-18929" y="3962927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Shape derivative of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42B2FB5-87B6-994B-B3BA-1EF07B8909CB}"/>
                  </a:ext>
                </a:extLst>
              </p:cNvPr>
              <p:cNvSpPr txBox="1"/>
              <p:nvPr/>
            </p:nvSpPr>
            <p:spPr>
              <a:xfrm>
                <a:off x="2355672" y="3637550"/>
                <a:ext cx="1950919" cy="952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42B2FB5-87B6-994B-B3BA-1EF07B890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672" y="3637550"/>
                <a:ext cx="1950919" cy="952890"/>
              </a:xfrm>
              <a:prstGeom prst="rect">
                <a:avLst/>
              </a:prstGeom>
              <a:blipFill>
                <a:blip r:embed="rId4"/>
                <a:stretch>
                  <a:fillRect l="-13548" t="-114474" r="-645" b="-181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6A2EBE1-C848-1349-A5AE-937B36ED7AB4}"/>
                  </a:ext>
                </a:extLst>
              </p:cNvPr>
              <p:cNvSpPr txBox="1"/>
              <p:nvPr/>
            </p:nvSpPr>
            <p:spPr>
              <a:xfrm>
                <a:off x="4506029" y="3641647"/>
                <a:ext cx="7604326" cy="952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𝐷𝐽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𝑛𝑑𝑠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6A2EBE1-C848-1349-A5AE-937B36ED7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029" y="3641647"/>
                <a:ext cx="7604326" cy="952890"/>
              </a:xfrm>
              <a:prstGeom prst="rect">
                <a:avLst/>
              </a:prstGeom>
              <a:blipFill>
                <a:blip r:embed="rId5"/>
                <a:stretch>
                  <a:fillRect l="-500" t="-115789" r="-500" b="-181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1F5E0F5-5085-D545-AE47-FF730019647A}"/>
                  </a:ext>
                </a:extLst>
              </p:cNvPr>
              <p:cNvSpPr txBox="1"/>
              <p:nvPr/>
            </p:nvSpPr>
            <p:spPr>
              <a:xfrm>
                <a:off x="7616788" y="1915898"/>
                <a:ext cx="45752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 regular curve with chosen orientation, tangent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τ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 normal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 curvature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κ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 and endpoints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1F5E0F5-5085-D545-AE47-FF730019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788" y="1915898"/>
                <a:ext cx="4575212" cy="923330"/>
              </a:xfrm>
              <a:prstGeom prst="rect">
                <a:avLst/>
              </a:prstGeom>
              <a:blipFill>
                <a:blip r:embed="rId6"/>
                <a:stretch>
                  <a:fillRect t="-2703" b="-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BA422E1-44D4-604B-9AB8-D933A9C6716F}"/>
                  </a:ext>
                </a:extLst>
              </p:cNvPr>
              <p:cNvSpPr txBox="1"/>
              <p:nvPr/>
            </p:nvSpPr>
            <p:spPr>
              <a:xfrm>
                <a:off x="2002843" y="5206312"/>
                <a:ext cx="40972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𝐷𝐽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BA422E1-44D4-604B-9AB8-D933A9C67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843" y="5206312"/>
                <a:ext cx="4097275" cy="307777"/>
              </a:xfrm>
              <a:prstGeom prst="rect">
                <a:avLst/>
              </a:prstGeom>
              <a:blipFill>
                <a:blip r:embed="rId7"/>
                <a:stretch>
                  <a:fillRect l="-1548" b="-2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C30EBCEB-E359-8C43-BAEA-1FE558F42D56}"/>
              </a:ext>
            </a:extLst>
          </p:cNvPr>
          <p:cNvSpPr txBox="1"/>
          <p:nvPr/>
        </p:nvSpPr>
        <p:spPr>
          <a:xfrm>
            <a:off x="0" y="4715759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Gradient descent:</a:t>
            </a:r>
            <a:endParaRPr lang="en-GB" dirty="0">
              <a:latin typeface="Helvetica Light" panose="020B04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40B8E53-FD91-1D49-BBE9-C8907F413B17}"/>
                  </a:ext>
                </a:extLst>
              </p:cNvPr>
              <p:cNvSpPr txBox="1"/>
              <p:nvPr/>
            </p:nvSpPr>
            <p:spPr>
              <a:xfrm>
                <a:off x="7086600" y="5206312"/>
                <a:ext cx="38157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latin typeface="Helvetica Light" panose="020B0403020202020204" pitchFamily="34" charset="0"/>
                  </a:rPr>
                  <a:t>chosen such that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40B8E53-FD91-1D49-BBE9-C8907F413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206312"/>
                <a:ext cx="3815725" cy="307777"/>
              </a:xfrm>
              <a:prstGeom prst="rect">
                <a:avLst/>
              </a:prstGeom>
              <a:blipFill>
                <a:blip r:embed="rId8"/>
                <a:stretch>
                  <a:fillRect l="-2326" t="-12000" r="-1993" b="-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4A333C20-F5DD-9F43-AA72-3F486419DEB7}"/>
              </a:ext>
            </a:extLst>
          </p:cNvPr>
          <p:cNvSpPr txBox="1"/>
          <p:nvPr/>
        </p:nvSpPr>
        <p:spPr>
          <a:xfrm>
            <a:off x="0" y="5713186"/>
            <a:ext cx="10971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Combined with an Augmented </a:t>
            </a:r>
            <a:r>
              <a:rPr lang="en-GB" sz="2400" b="1" dirty="0" err="1">
                <a:latin typeface="Helvetica Light" panose="020B0403020202020204" pitchFamily="34" charset="0"/>
              </a:rPr>
              <a:t>Lagrangian</a:t>
            </a:r>
            <a:r>
              <a:rPr lang="en-GB" sz="2400" b="1" dirty="0">
                <a:latin typeface="Helvetica Light" panose="020B0403020202020204" pitchFamily="34" charset="0"/>
              </a:rPr>
              <a:t> method to deal with the constraints</a:t>
            </a:r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FC9671D-EB30-6F47-9659-33C76CB555E7}"/>
              </a:ext>
            </a:extLst>
          </p:cNvPr>
          <p:cNvSpPr txBox="1"/>
          <p:nvPr/>
        </p:nvSpPr>
        <p:spPr>
          <a:xfrm>
            <a:off x="-24622" y="65274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A. </a:t>
            </a:r>
            <a:r>
              <a:rPr lang="fr-FR" sz="1600" dirty="0" err="1"/>
              <a:t>Henrot</a:t>
            </a:r>
            <a:r>
              <a:rPr lang="fr-FR" sz="1600" dirty="0"/>
              <a:t> and M. Pierre, </a:t>
            </a:r>
            <a:r>
              <a:rPr lang="fr-FR" sz="1600" i="1" dirty="0"/>
              <a:t>Shape variation and </a:t>
            </a:r>
            <a:r>
              <a:rPr lang="fr-FR" sz="1600" i="1" dirty="0" err="1"/>
              <a:t>optimization</a:t>
            </a:r>
            <a:r>
              <a:rPr lang="fr-FR" sz="1600" dirty="0"/>
              <a:t>, EMS Tracts in </a:t>
            </a:r>
            <a:r>
              <a:rPr lang="fr-FR" sz="1600" dirty="0" err="1"/>
              <a:t>Mathematics</a:t>
            </a:r>
            <a:r>
              <a:rPr lang="fr-FR" sz="1600" dirty="0"/>
              <a:t>, </a:t>
            </a:r>
            <a:r>
              <a:rPr lang="fr-FR" sz="1600" dirty="0" err="1"/>
              <a:t>European</a:t>
            </a:r>
            <a:r>
              <a:rPr lang="fr-FR" sz="1600" dirty="0"/>
              <a:t> </a:t>
            </a:r>
            <a:r>
              <a:rPr lang="fr-FR" sz="1600" dirty="0" err="1"/>
              <a:t>Mathematical</a:t>
            </a:r>
            <a:r>
              <a:rPr lang="fr-FR" sz="1600" dirty="0"/>
              <a:t> Society (EMS), </a:t>
            </a:r>
            <a:r>
              <a:rPr lang="fr-FR" sz="1600" dirty="0" err="1"/>
              <a:t>Zürich</a:t>
            </a:r>
            <a:r>
              <a:rPr lang="fr-FR" sz="1600" dirty="0"/>
              <a:t>, 2018.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959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16" grpId="0"/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93DBD3-E707-3B42-BAD7-BC0453B2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52" r="20431"/>
          <a:stretch/>
        </p:blipFill>
        <p:spPr>
          <a:xfrm>
            <a:off x="90430" y="561202"/>
            <a:ext cx="1617244" cy="216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91BF4E-8020-A447-A9AD-EC61DEC5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6" r="18737"/>
          <a:stretch/>
        </p:blipFill>
        <p:spPr>
          <a:xfrm>
            <a:off x="1777688" y="563742"/>
            <a:ext cx="1672390" cy="216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844615-97A9-9849-BD1E-3D9FF99843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37" r="20402"/>
          <a:stretch/>
        </p:blipFill>
        <p:spPr>
          <a:xfrm>
            <a:off x="3471157" y="561202"/>
            <a:ext cx="1624263" cy="216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63E44C-AE46-4F43-AB92-A1CC40A5B1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94" r="19335"/>
          <a:stretch/>
        </p:blipFill>
        <p:spPr>
          <a:xfrm>
            <a:off x="5179948" y="561202"/>
            <a:ext cx="1676242" cy="21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AE8415-7AFA-BC41-B3DC-5DC60F6451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15" r="20823"/>
          <a:stretch/>
        </p:blipFill>
        <p:spPr>
          <a:xfrm>
            <a:off x="68897" y="2503323"/>
            <a:ext cx="1624263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157EC6-3D15-C244-9725-1AF0672237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88" r="18872"/>
          <a:stretch/>
        </p:blipFill>
        <p:spPr>
          <a:xfrm>
            <a:off x="5166780" y="2503323"/>
            <a:ext cx="169545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2A39F8-DFF4-8A40-BF8F-07CBB3A956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464" r="19708"/>
          <a:stretch/>
        </p:blipFill>
        <p:spPr>
          <a:xfrm>
            <a:off x="3454259" y="2503323"/>
            <a:ext cx="1660634" cy="21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CD76A9-CBF2-C74C-AD4A-7441A7863F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43" r="18947"/>
          <a:stretch/>
        </p:blipFill>
        <p:spPr>
          <a:xfrm>
            <a:off x="5166780" y="4449798"/>
            <a:ext cx="1700340" cy="21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959917-7EFB-A04F-B32D-FDEC5EAE9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702" r="19057"/>
          <a:stretch/>
        </p:blipFill>
        <p:spPr>
          <a:xfrm>
            <a:off x="3474521" y="4457418"/>
            <a:ext cx="1672468" cy="21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FE1450-341A-1943-9DE1-1127DADD5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717" r="19569"/>
          <a:stretch/>
        </p:blipFill>
        <p:spPr>
          <a:xfrm>
            <a:off x="73259" y="4452338"/>
            <a:ext cx="1657350" cy="21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ECF565-4A12-3A4F-9039-D7B40110E5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223" r="20174"/>
          <a:stretch/>
        </p:blipFill>
        <p:spPr>
          <a:xfrm>
            <a:off x="1792375" y="2503323"/>
            <a:ext cx="1625436" cy="216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B9EB86-51D7-D040-BEC4-B0AFC7D7028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671" r="18288"/>
          <a:stretch/>
        </p:blipFill>
        <p:spPr>
          <a:xfrm>
            <a:off x="1764557" y="4457418"/>
            <a:ext cx="1695450" cy="216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E8CA1D0-458C-D947-BFAE-E119ADD4C1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2418" y="1022153"/>
            <a:ext cx="5541144" cy="416790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343442-5E54-6948-95C6-1E16CE2D03C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213" r="19875"/>
          <a:stretch/>
        </p:blipFill>
        <p:spPr>
          <a:xfrm>
            <a:off x="77090" y="553181"/>
            <a:ext cx="1634333" cy="216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69349A7-6577-4546-8ABC-2AE18B687D3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2922" r="19979"/>
          <a:stretch/>
        </p:blipFill>
        <p:spPr>
          <a:xfrm>
            <a:off x="1770720" y="550585"/>
            <a:ext cx="1639718" cy="216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BEE7E55-6893-9547-8DF1-B8346A43A4C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2314" r="20886"/>
          <a:stretch/>
        </p:blipFill>
        <p:spPr>
          <a:xfrm>
            <a:off x="3452411" y="545888"/>
            <a:ext cx="1631102" cy="216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4DC71ED-38EB-B145-B9C9-DCAA897F650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2897" r="20144"/>
          <a:stretch/>
        </p:blipFill>
        <p:spPr>
          <a:xfrm>
            <a:off x="5186360" y="553181"/>
            <a:ext cx="1635691" cy="2160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B103024-1EA4-2042-9942-B9C1D153834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933" r="20484"/>
          <a:stretch/>
        </p:blipFill>
        <p:spPr>
          <a:xfrm>
            <a:off x="-66115" y="2486223"/>
            <a:ext cx="1768476" cy="216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F643CD7-2E8E-234B-91AE-D310EE2503C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2417" r="19459"/>
          <a:stretch/>
        </p:blipFill>
        <p:spPr>
          <a:xfrm>
            <a:off x="1767653" y="2487298"/>
            <a:ext cx="1669144" cy="216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1437B41-064B-A746-8AD8-B68001CAB57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3022" r="20317"/>
          <a:stretch/>
        </p:blipFill>
        <p:spPr>
          <a:xfrm>
            <a:off x="3469200" y="2486223"/>
            <a:ext cx="1627076" cy="2160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B5FDB50-D75C-704A-931C-B79A2C1C823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2870" r="20217"/>
          <a:stretch/>
        </p:blipFill>
        <p:spPr>
          <a:xfrm>
            <a:off x="5188748" y="2487220"/>
            <a:ext cx="1634334" cy="2160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7E1097C-43A4-7342-A4FF-C28642C3DEE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2417" r="19459"/>
          <a:stretch/>
        </p:blipFill>
        <p:spPr>
          <a:xfrm>
            <a:off x="60566" y="4441777"/>
            <a:ext cx="1669145" cy="2160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B0B3A3F-F475-7D41-9EB3-7FD9B84BFB5B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344" r="16806"/>
          <a:stretch/>
        </p:blipFill>
        <p:spPr>
          <a:xfrm>
            <a:off x="1699786" y="4446159"/>
            <a:ext cx="1804877" cy="2160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E79578A-49DE-6D4D-8058-42CA386DE157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228" r="20447"/>
          <a:stretch/>
        </p:blipFill>
        <p:spPr>
          <a:xfrm>
            <a:off x="3420838" y="4441176"/>
            <a:ext cx="1674924" cy="2160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FDEFB8D9-5587-514B-86CE-6979E385B54C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2632" r="18107"/>
          <a:stretch/>
        </p:blipFill>
        <p:spPr>
          <a:xfrm>
            <a:off x="5180153" y="4447580"/>
            <a:ext cx="1701800" cy="2160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D7A4474-5C76-EA41-AF68-CC68A2BD54B8}"/>
              </a:ext>
            </a:extLst>
          </p:cNvPr>
          <p:cNvSpPr/>
          <p:nvPr/>
        </p:nvSpPr>
        <p:spPr>
          <a:xfrm>
            <a:off x="-44777" y="4327246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F9EB011-3E85-0149-8782-2B17B5B0826F}"/>
              </a:ext>
            </a:extLst>
          </p:cNvPr>
          <p:cNvSpPr/>
          <p:nvPr/>
        </p:nvSpPr>
        <p:spPr>
          <a:xfrm>
            <a:off x="0" y="2380342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159FFA-4F7C-AE4C-9539-8587820ADD70}"/>
              </a:ext>
            </a:extLst>
          </p:cNvPr>
          <p:cNvSpPr/>
          <p:nvPr/>
        </p:nvSpPr>
        <p:spPr>
          <a:xfrm>
            <a:off x="-44777" y="433867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877F4570-B492-1C47-B3D2-47A009F0C6E2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506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Different initializations – </a:t>
                </a:r>
                <a:r>
                  <a:rPr lang="en-GB" sz="4000" b="1" dirty="0" err="1">
                    <a:latin typeface="+mj-lt"/>
                  </a:rPr>
                  <a:t>Aluminum</a:t>
                </a:r>
                <a:r>
                  <a:rPr lang="en-GB" sz="4000" b="1" dirty="0">
                    <a:latin typeface="+mj-lt"/>
                  </a:rPr>
                  <a:t> (</a:t>
                </a:r>
                <a14:m>
                  <m:oMath xmlns:m="http://schemas.openxmlformats.org/officeDocument/2006/math"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=130</m:t>
                    </m:r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877F4570-B492-1C47-B3D2-47A009F0C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050607" cy="707886"/>
              </a:xfrm>
              <a:prstGeom prst="rect">
                <a:avLst/>
              </a:prstGeom>
              <a:blipFill>
                <a:blip r:embed="rId28"/>
                <a:stretch>
                  <a:fillRect l="-1686" t="-12500" r="-211" b="-3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id="{8E92D652-DAA4-9342-9CC3-3AD3642C469D}"/>
              </a:ext>
            </a:extLst>
          </p:cNvPr>
          <p:cNvSpPr/>
          <p:nvPr/>
        </p:nvSpPr>
        <p:spPr>
          <a:xfrm>
            <a:off x="-44777" y="6276972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5D5A96F9-251E-DB41-B5AD-8FC0F8F6FB66}"/>
              </a:ext>
            </a:extLst>
          </p:cNvPr>
          <p:cNvSpPr txBox="1"/>
          <p:nvPr/>
        </p:nvSpPr>
        <p:spPr>
          <a:xfrm>
            <a:off x="384738" y="2343195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3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B8C53F7-CD74-0C49-9D8C-90CBA1DFBD43}"/>
              </a:ext>
            </a:extLst>
          </p:cNvPr>
          <p:cNvSpPr txBox="1"/>
          <p:nvPr/>
        </p:nvSpPr>
        <p:spPr>
          <a:xfrm>
            <a:off x="2099345" y="2379372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6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4A9C7E0-C5FA-9847-969A-2B6740448E23}"/>
              </a:ext>
            </a:extLst>
          </p:cNvPr>
          <p:cNvSpPr txBox="1"/>
          <p:nvPr/>
        </p:nvSpPr>
        <p:spPr>
          <a:xfrm>
            <a:off x="3771672" y="2377305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9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D57FFC4-EDB2-894E-8155-A736EE457FF3}"/>
              </a:ext>
            </a:extLst>
          </p:cNvPr>
          <p:cNvSpPr txBox="1"/>
          <p:nvPr/>
        </p:nvSpPr>
        <p:spPr>
          <a:xfrm>
            <a:off x="5507915" y="2377305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12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FB1EB33C-A5E8-5B41-805D-75DD914A4D29}"/>
              </a:ext>
            </a:extLst>
          </p:cNvPr>
          <p:cNvSpPr txBox="1"/>
          <p:nvPr/>
        </p:nvSpPr>
        <p:spPr>
          <a:xfrm>
            <a:off x="384738" y="432383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15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D1BD6BE-5DB1-EB47-970F-370FEC24E593}"/>
              </a:ext>
            </a:extLst>
          </p:cNvPr>
          <p:cNvSpPr txBox="1"/>
          <p:nvPr/>
        </p:nvSpPr>
        <p:spPr>
          <a:xfrm>
            <a:off x="2216519" y="434481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9 lines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3A5A73F-E6AC-C240-8FFA-F439224DB567}"/>
              </a:ext>
            </a:extLst>
          </p:cNvPr>
          <p:cNvSpPr txBox="1"/>
          <p:nvPr/>
        </p:nvSpPr>
        <p:spPr>
          <a:xfrm>
            <a:off x="3929115" y="4344816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Spiral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852AC87-8E40-F649-BAC8-B112DB9C2740}"/>
              </a:ext>
            </a:extLst>
          </p:cNvPr>
          <p:cNvSpPr txBox="1"/>
          <p:nvPr/>
        </p:nvSpPr>
        <p:spPr>
          <a:xfrm>
            <a:off x="5226774" y="4341959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2 lines contour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6E432DB-40E4-CA40-B5B1-CA03C2A1FD5D}"/>
              </a:ext>
            </a:extLst>
          </p:cNvPr>
          <p:cNvSpPr txBox="1"/>
          <p:nvPr/>
        </p:nvSpPr>
        <p:spPr>
          <a:xfrm>
            <a:off x="384738" y="6313166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1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22256D7-A2ED-6C4E-BE34-7E622F4C9E35}"/>
              </a:ext>
            </a:extLst>
          </p:cNvPr>
          <p:cNvSpPr txBox="1"/>
          <p:nvPr/>
        </p:nvSpPr>
        <p:spPr>
          <a:xfrm>
            <a:off x="2099345" y="6349343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2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E596D5B4-773A-154E-922A-44F9537E0861}"/>
              </a:ext>
            </a:extLst>
          </p:cNvPr>
          <p:cNvSpPr txBox="1"/>
          <p:nvPr/>
        </p:nvSpPr>
        <p:spPr>
          <a:xfrm>
            <a:off x="3771672" y="6347276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3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0E274BAD-BB2B-A14F-AACC-89C4086983A6}"/>
              </a:ext>
            </a:extLst>
          </p:cNvPr>
          <p:cNvSpPr txBox="1"/>
          <p:nvPr/>
        </p:nvSpPr>
        <p:spPr>
          <a:xfrm>
            <a:off x="5507915" y="6347276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4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4F27C560-7038-2343-B336-6E1ABC8DFF3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64480" y="793867"/>
            <a:ext cx="4037019" cy="508601"/>
          </a:xfrm>
          <a:prstGeom prst="rect">
            <a:avLst/>
          </a:prstGeom>
        </p:spPr>
      </p:pic>
      <p:sp>
        <p:nvSpPr>
          <p:cNvPr id="81" name="Espace réservé du numéro de diapositive 80">
            <a:extLst>
              <a:ext uri="{FF2B5EF4-FFF2-40B4-BE49-F238E27FC236}">
                <a16:creationId xmlns:a16="http://schemas.microsoft.com/office/drawing/2014/main" id="{A12F76D7-6D2A-2E4F-A619-D5B780D0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11</a:t>
            </a:fld>
            <a:endParaRPr lang="en-GB" dirty="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8DFCB5AD-1CAE-D64C-AF60-25B9E2BE7962}"/>
              </a:ext>
            </a:extLst>
          </p:cNvPr>
          <p:cNvSpPr txBox="1"/>
          <p:nvPr/>
        </p:nvSpPr>
        <p:spPr>
          <a:xfrm>
            <a:off x="7051573" y="5075753"/>
            <a:ext cx="5014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Results really dependent on the initialization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Numerical values mainly gathered in one zone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Zigzag 9 and 12 interesting at an industrial point of view</a:t>
            </a:r>
          </a:p>
        </p:txBody>
      </p:sp>
    </p:spTree>
    <p:extLst>
      <p:ext uri="{BB962C8B-B14F-4D97-AF65-F5344CB8AC3E}">
        <p14:creationId xmlns:p14="http://schemas.microsoft.com/office/powerpoint/2010/main" val="23205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33128B79-0DFE-0F4F-BFE1-537DBBD40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84" r="20166"/>
          <a:stretch/>
        </p:blipFill>
        <p:spPr>
          <a:xfrm>
            <a:off x="3450303" y="539256"/>
            <a:ext cx="1658375" cy="216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69C2DF6-5650-614C-B208-B47E03F9A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49" r="20999"/>
          <a:stretch/>
        </p:blipFill>
        <p:spPr>
          <a:xfrm>
            <a:off x="69234" y="2489476"/>
            <a:ext cx="1612492" cy="216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B364B8-915E-9340-AC9C-7F1CF8FF2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29" r="20391"/>
          <a:stretch/>
        </p:blipFill>
        <p:spPr>
          <a:xfrm>
            <a:off x="5183931" y="538057"/>
            <a:ext cx="1636253" cy="216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2623B41-0678-2A48-894A-B3E6B9A7C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84" r="19339"/>
          <a:stretch/>
        </p:blipFill>
        <p:spPr>
          <a:xfrm>
            <a:off x="1761729" y="538057"/>
            <a:ext cx="1676402" cy="216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AAC2DC1-98F0-6F44-8FB3-1E2BDAC5DE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86" r="18854"/>
          <a:stretch/>
        </p:blipFill>
        <p:spPr>
          <a:xfrm>
            <a:off x="20036" y="538057"/>
            <a:ext cx="1724743" cy="216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69C0DB5-9012-EB4C-95E7-15737242E7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542" r="20595"/>
          <a:stretch/>
        </p:blipFill>
        <p:spPr>
          <a:xfrm>
            <a:off x="3427215" y="2484310"/>
            <a:ext cx="1661651" cy="216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A6366F5-4391-044B-BECB-25F4E8B94D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42" r="18826"/>
          <a:stretch/>
        </p:blipFill>
        <p:spPr>
          <a:xfrm>
            <a:off x="5145831" y="2484310"/>
            <a:ext cx="1712452" cy="216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5866A6D-2371-AD4D-AB06-139DE0AAB4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542" r="18655"/>
          <a:stretch/>
        </p:blipFill>
        <p:spPr>
          <a:xfrm>
            <a:off x="5147497" y="4443253"/>
            <a:ext cx="1717368" cy="216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135017A-E8DE-8B44-9F22-337F3A7F70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141" r="18797"/>
          <a:stretch/>
        </p:blipFill>
        <p:spPr>
          <a:xfrm>
            <a:off x="3443185" y="4443486"/>
            <a:ext cx="1696064" cy="216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C419581-D800-394C-B515-99BFB08621A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466" r="20355"/>
          <a:stretch/>
        </p:blipFill>
        <p:spPr>
          <a:xfrm>
            <a:off x="1763915" y="4444924"/>
            <a:ext cx="1641987" cy="216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B518DEA-2A7B-6642-B596-5BA6F08689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658" r="19739"/>
          <a:stretch/>
        </p:blipFill>
        <p:spPr>
          <a:xfrm>
            <a:off x="-871" y="4440398"/>
            <a:ext cx="1711633" cy="216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13F759B-A031-744E-9EC4-5298295436C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725" r="18729"/>
          <a:stretch/>
        </p:blipFill>
        <p:spPr>
          <a:xfrm>
            <a:off x="1743906" y="2484310"/>
            <a:ext cx="1709994" cy="21600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A4B37A28-7B24-8048-97B7-39E7DF014EE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036" r="19946"/>
          <a:stretch/>
        </p:blipFill>
        <p:spPr>
          <a:xfrm>
            <a:off x="5015643" y="2482481"/>
            <a:ext cx="1809664" cy="2160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54CAF11-AF42-CE4E-9D5B-92E61ADE132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432" r="19575"/>
          <a:stretch/>
        </p:blipFill>
        <p:spPr>
          <a:xfrm>
            <a:off x="5113053" y="4437375"/>
            <a:ext cx="1722783" cy="21600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3C4DE2A-B512-A64C-8DDC-E0A5C27F688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766" r="18555"/>
          <a:stretch/>
        </p:blipFill>
        <p:spPr>
          <a:xfrm>
            <a:off x="3429586" y="4438987"/>
            <a:ext cx="1713763" cy="2160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9C63115-B4B0-B946-9F40-CC8D79EE3B2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959" r="16908"/>
          <a:stretch/>
        </p:blipFill>
        <p:spPr>
          <a:xfrm>
            <a:off x="-14702" y="2484310"/>
            <a:ext cx="1812968" cy="21600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E53FEA20-656C-C84C-9CBD-B808C5F4AA9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1331" r="19600"/>
          <a:stretch/>
        </p:blipFill>
        <p:spPr>
          <a:xfrm>
            <a:off x="5144392" y="533378"/>
            <a:ext cx="1696279" cy="21600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9FDE072-8E83-B84A-9707-5043EBD4FC3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0440" r="18350"/>
          <a:stretch/>
        </p:blipFill>
        <p:spPr>
          <a:xfrm>
            <a:off x="3395815" y="534882"/>
            <a:ext cx="1757750" cy="21600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5D49D1C-076A-5247-9D89-E5493A8474A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1837" r="18107"/>
          <a:stretch/>
        </p:blipFill>
        <p:spPr>
          <a:xfrm>
            <a:off x="1742679" y="534882"/>
            <a:ext cx="1724620" cy="2160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A7D40E1-999D-9547-AF11-88D293FC6723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1369" r="19600"/>
          <a:stretch/>
        </p:blipFill>
        <p:spPr>
          <a:xfrm>
            <a:off x="3420710" y="2484310"/>
            <a:ext cx="1695174" cy="2160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2FD268D-E575-A043-AEB4-61278496D21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3144" r="17786"/>
          <a:stretch/>
        </p:blipFill>
        <p:spPr>
          <a:xfrm>
            <a:off x="1773909" y="4437513"/>
            <a:ext cx="1696279" cy="2160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7E0A26A-57BA-044D-BE14-B23606533D7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1914" r="18574"/>
          <a:stretch/>
        </p:blipFill>
        <p:spPr>
          <a:xfrm>
            <a:off x="34924" y="4439004"/>
            <a:ext cx="1708982" cy="21600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69B74CC-AD9E-F749-895A-43B723C20C9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1228" r="19703"/>
          <a:stretch/>
        </p:blipFill>
        <p:spPr>
          <a:xfrm>
            <a:off x="1722824" y="2482319"/>
            <a:ext cx="1696278" cy="2160000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15C9EF76-E153-9149-97BD-CAFD7F5A4C2F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645" r="19603"/>
          <a:stretch/>
        </p:blipFill>
        <p:spPr>
          <a:xfrm>
            <a:off x="36170" y="531981"/>
            <a:ext cx="1687178" cy="216000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0EBF62B-3C49-6A47-8850-28FBC58FA6EF}"/>
              </a:ext>
            </a:extLst>
          </p:cNvPr>
          <p:cNvSpPr/>
          <p:nvPr/>
        </p:nvSpPr>
        <p:spPr>
          <a:xfrm>
            <a:off x="-44777" y="4320371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FA3865F-1203-984C-9EB6-57F83662EE6D}"/>
              </a:ext>
            </a:extLst>
          </p:cNvPr>
          <p:cNvSpPr/>
          <p:nvPr/>
        </p:nvSpPr>
        <p:spPr>
          <a:xfrm>
            <a:off x="0" y="2373467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5996673-A0B2-9543-9FF2-C6347BC3C24C}"/>
              </a:ext>
            </a:extLst>
          </p:cNvPr>
          <p:cNvSpPr/>
          <p:nvPr/>
        </p:nvSpPr>
        <p:spPr>
          <a:xfrm>
            <a:off x="-44777" y="440742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EDF29DF-0E98-304B-9517-07EA27FB4279}"/>
              </a:ext>
            </a:extLst>
          </p:cNvPr>
          <p:cNvSpPr/>
          <p:nvPr/>
        </p:nvSpPr>
        <p:spPr>
          <a:xfrm>
            <a:off x="-44777" y="6276972"/>
            <a:ext cx="686712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2D4B907-3738-AC40-A9B3-69620FF44606}"/>
              </a:ext>
            </a:extLst>
          </p:cNvPr>
          <p:cNvSpPr txBox="1"/>
          <p:nvPr/>
        </p:nvSpPr>
        <p:spPr>
          <a:xfrm>
            <a:off x="384738" y="2350070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6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909DB75-775A-A849-B9CE-65B3F04AE111}"/>
              </a:ext>
            </a:extLst>
          </p:cNvPr>
          <p:cNvSpPr txBox="1"/>
          <p:nvPr/>
        </p:nvSpPr>
        <p:spPr>
          <a:xfrm>
            <a:off x="2099345" y="2386247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9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583594D-0107-EA49-A773-2278A2CA9764}"/>
              </a:ext>
            </a:extLst>
          </p:cNvPr>
          <p:cNvSpPr txBox="1"/>
          <p:nvPr/>
        </p:nvSpPr>
        <p:spPr>
          <a:xfrm>
            <a:off x="3771672" y="238418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12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2E24BB7-58D8-EE45-ABEA-7CEEE1776BAD}"/>
              </a:ext>
            </a:extLst>
          </p:cNvPr>
          <p:cNvSpPr txBox="1"/>
          <p:nvPr/>
        </p:nvSpPr>
        <p:spPr>
          <a:xfrm>
            <a:off x="5507915" y="238418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18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6C105484-1F8A-4F4A-9FA4-9540E502F52B}"/>
              </a:ext>
            </a:extLst>
          </p:cNvPr>
          <p:cNvSpPr txBox="1"/>
          <p:nvPr/>
        </p:nvSpPr>
        <p:spPr>
          <a:xfrm>
            <a:off x="384738" y="4330707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Zigzag 21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7F4A8D28-63D0-ED44-9C3A-2BA8DA861B62}"/>
              </a:ext>
            </a:extLst>
          </p:cNvPr>
          <p:cNvSpPr txBox="1"/>
          <p:nvPr/>
        </p:nvSpPr>
        <p:spPr>
          <a:xfrm>
            <a:off x="2216519" y="4351691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12 lines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40F93229-340C-DF45-B57B-F04CD0D7CF78}"/>
              </a:ext>
            </a:extLst>
          </p:cNvPr>
          <p:cNvSpPr txBox="1"/>
          <p:nvPr/>
        </p:nvSpPr>
        <p:spPr>
          <a:xfrm>
            <a:off x="3929115" y="4351691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Spiral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A6B894D-52DA-6F40-8C8C-E843EA17DC87}"/>
              </a:ext>
            </a:extLst>
          </p:cNvPr>
          <p:cNvSpPr txBox="1"/>
          <p:nvPr/>
        </p:nvSpPr>
        <p:spPr>
          <a:xfrm>
            <a:off x="5226774" y="4348834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2 lines contour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6B3A1531-0C5A-B445-9F05-9E5DC0FC32DB}"/>
              </a:ext>
            </a:extLst>
          </p:cNvPr>
          <p:cNvSpPr txBox="1"/>
          <p:nvPr/>
        </p:nvSpPr>
        <p:spPr>
          <a:xfrm>
            <a:off x="384738" y="6320041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1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9AD99134-3EFD-D442-9035-F1CFEA9E618B}"/>
              </a:ext>
            </a:extLst>
          </p:cNvPr>
          <p:cNvSpPr txBox="1"/>
          <p:nvPr/>
        </p:nvSpPr>
        <p:spPr>
          <a:xfrm>
            <a:off x="2099345" y="6356218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2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26E527EA-FABB-8E4B-943C-DF5B63083441}"/>
              </a:ext>
            </a:extLst>
          </p:cNvPr>
          <p:cNvSpPr txBox="1"/>
          <p:nvPr/>
        </p:nvSpPr>
        <p:spPr>
          <a:xfrm>
            <a:off x="3771672" y="6354151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4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4E6FDF95-00E2-E640-A5E3-5E4836085A4A}"/>
              </a:ext>
            </a:extLst>
          </p:cNvPr>
          <p:cNvSpPr txBox="1"/>
          <p:nvPr/>
        </p:nvSpPr>
        <p:spPr>
          <a:xfrm>
            <a:off x="5507915" y="6354151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 Light" panose="020B0403020202020204" pitchFamily="34" charset="0"/>
              </a:rPr>
              <a:t>Contour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5C47816-DA18-1A48-A2F9-6D68542A28EA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44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Different initializations – Titanium </a:t>
                </a:r>
                <a:r>
                  <a:rPr lang="en-GB" sz="4000" dirty="0"/>
                  <a:t>(</a:t>
                </a:r>
                <a14:m>
                  <m:oMath xmlns:m="http://schemas.openxmlformats.org/officeDocument/2006/math">
                    <m:r>
                      <a:rPr lang="fr-FR" sz="4000" b="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sz="4000" b="0" i="1">
                        <a:latin typeface="Cambria Math" panose="02040503050406030204" pitchFamily="18" charset="0"/>
                      </a:rPr>
                      <m:t>=15</m:t>
                    </m:r>
                    <m:r>
                      <a:rPr lang="fr-FR" sz="4000" b="0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40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5C47816-DA18-1A48-A2F9-6D68542A2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464420" cy="707886"/>
              </a:xfrm>
              <a:prstGeom prst="rect">
                <a:avLst/>
              </a:prstGeom>
              <a:blipFill>
                <a:blip r:embed="rId27"/>
                <a:stretch>
                  <a:fillRect l="-1772" t="-12500" r="-221" b="-3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Image 85">
            <a:extLst>
              <a:ext uri="{FF2B5EF4-FFF2-40B4-BE49-F238E27FC236}">
                <a16:creationId xmlns:a16="http://schemas.microsoft.com/office/drawing/2014/main" id="{4FA226AF-FBC4-CF4B-A5E5-1D3FEEFE20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64480" y="793867"/>
            <a:ext cx="4037019" cy="508601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BE286921-5549-4245-9BD8-AB62C1318A7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11821" y="1022153"/>
            <a:ext cx="5542335" cy="4168800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8A75633D-1819-D748-965D-667BEDFAD6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664480" y="788752"/>
            <a:ext cx="4057650" cy="511200"/>
          </a:xfrm>
          <a:prstGeom prst="rect">
            <a:avLst/>
          </a:prstGeom>
        </p:spPr>
      </p:pic>
      <p:sp>
        <p:nvSpPr>
          <p:cNvPr id="89" name="Espace réservé du numéro de diapositive 88">
            <a:extLst>
              <a:ext uri="{FF2B5EF4-FFF2-40B4-BE49-F238E27FC236}">
                <a16:creationId xmlns:a16="http://schemas.microsoft.com/office/drawing/2014/main" id="{131F0574-B368-4542-BB03-0A109F53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12</a:t>
            </a:fld>
            <a:endParaRPr lang="en-GB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408E77F4-F32E-1B49-8EA6-075231A9E6F5}"/>
              </a:ext>
            </a:extLst>
          </p:cNvPr>
          <p:cNvSpPr txBox="1"/>
          <p:nvPr/>
        </p:nvSpPr>
        <p:spPr>
          <a:xfrm>
            <a:off x="7091663" y="5219653"/>
            <a:ext cx="4824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Low conductivity complicates the optimization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Numerical values gathered</a:t>
            </a:r>
            <a:br>
              <a:rPr lang="en-GB" dirty="0"/>
            </a:b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Illustrates the problem of local minima</a:t>
            </a:r>
          </a:p>
        </p:txBody>
      </p:sp>
    </p:spTree>
    <p:extLst>
      <p:ext uri="{BB962C8B-B14F-4D97-AF65-F5344CB8AC3E}">
        <p14:creationId xmlns:p14="http://schemas.microsoft.com/office/powerpoint/2010/main" val="42119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CE30F4-DF6F-0248-8251-1AB7B77CBDF4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183656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Different initializations – </a:t>
                </a:r>
                <a:r>
                  <a:rPr lang="en-GB" sz="4000" b="1" dirty="0" err="1">
                    <a:latin typeface="+mj-lt"/>
                  </a:rPr>
                  <a:t>Aluminum</a:t>
                </a:r>
                <a:r>
                  <a:rPr lang="en-GB" sz="4000" b="1" dirty="0">
                    <a:latin typeface="+mj-lt"/>
                  </a:rPr>
                  <a:t> </a:t>
                </a:r>
                <a:r>
                  <a:rPr lang="en-GB" sz="4000" dirty="0"/>
                  <a:t>(</a:t>
                </a:r>
                <a14:m>
                  <m:oMath xmlns:m="http://schemas.openxmlformats.org/officeDocument/2006/math">
                    <m:r>
                      <a:rPr lang="fr-FR" sz="4000" b="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sz="4000" b="0" i="1">
                        <a:latin typeface="Cambria Math" panose="02040503050406030204" pitchFamily="18" charset="0"/>
                      </a:rPr>
                      <m:t>=130</m:t>
                    </m:r>
                    <m:r>
                      <a:rPr lang="fr-FR" sz="4000" b="0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40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CE30F4-DF6F-0248-8251-1AB7B77C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83656" cy="721801"/>
              </a:xfrm>
              <a:prstGeom prst="rect">
                <a:avLst/>
              </a:prstGeom>
              <a:blipFill>
                <a:blip r:embed="rId3"/>
                <a:stretch>
                  <a:fillRect l="-1668" t="-12281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E5E4678C-CA65-BD43-AEEC-EF1EDEB96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80" y="793867"/>
            <a:ext cx="4037019" cy="5086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E632BE-FD95-D046-8D9D-09E60683B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6" y="1085411"/>
            <a:ext cx="1522556" cy="16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A4B8FC-E5FD-764D-B548-3AAAB47DB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683" y="1085411"/>
            <a:ext cx="1522556" cy="16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51E417-FF62-6340-89BB-E947F0438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350" y="1085411"/>
            <a:ext cx="1522556" cy="16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C11421-144E-0B4B-8720-19EFF525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017" y="1085411"/>
            <a:ext cx="1522556" cy="16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3A164C-FFF1-0A4E-97CB-B862C2920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16" y="3026976"/>
            <a:ext cx="1522556" cy="16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4AC241-A69C-5343-80BA-767AA9997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1683" y="3026976"/>
            <a:ext cx="1522556" cy="16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DB2C0D-55B0-C048-B5BA-15ABFA0805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7350" y="3026976"/>
            <a:ext cx="1522556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D69AC7-BCB8-9741-B970-DD9151D6DC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3017" y="3026976"/>
            <a:ext cx="1522556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44ED2D-9923-9B4A-9490-B54D2B8CA6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016" y="4968541"/>
            <a:ext cx="1522556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BD0DB85-0CED-AE41-8811-60020D42F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1683" y="4968541"/>
            <a:ext cx="1522556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5DEAD2-CA3B-264A-B433-0EC5A1CC42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7350" y="4968541"/>
            <a:ext cx="1522556" cy="16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10527E-F914-3C4B-98E7-A76F7DB425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3017" y="4968541"/>
            <a:ext cx="1522556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F2340F-2E86-C546-BCE3-B4765B23D6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5557" y="4957477"/>
            <a:ext cx="1522556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60F4E1-30D0-2E4A-9E14-D4FF037D1B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9890" y="4957477"/>
            <a:ext cx="1522556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A49FC5-3D70-E247-AAD8-5C27C1216B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14223" y="4957477"/>
            <a:ext cx="1522556" cy="16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676AA5-8669-1D49-A367-9461B8357B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556" y="4957477"/>
            <a:ext cx="1522556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BED4D43-B870-FB4F-BA3C-02F16D94C0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25557" y="3015912"/>
            <a:ext cx="1522556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BF25C3-7D11-D944-A4C1-347880326C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19890" y="3002660"/>
            <a:ext cx="1522556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826791B-E072-9046-8188-26FFFB368B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4223" y="3002660"/>
            <a:ext cx="1522556" cy="162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B07A14-BD50-994D-9F95-317BDC0E87B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556" y="3015912"/>
            <a:ext cx="1522556" cy="162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C497EDA-A7FD-D248-9EE4-67431159EF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718" y="1071236"/>
            <a:ext cx="1522556" cy="162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02CB4FE-C536-404A-9A8F-DD32D71BF4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14223" y="1071236"/>
            <a:ext cx="1522556" cy="162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7EB3242-0FDD-9A4F-A990-7EB036A5A42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19890" y="1074347"/>
            <a:ext cx="1522556" cy="162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51B794D-1588-B940-97A4-4129C3DD2F5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28395" y="1071236"/>
            <a:ext cx="1522556" cy="1620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9E7C98F-AB00-FD4B-9648-357C8F17B840}"/>
              </a:ext>
            </a:extLst>
          </p:cNvPr>
          <p:cNvSpPr txBox="1"/>
          <p:nvPr/>
        </p:nvSpPr>
        <p:spPr>
          <a:xfrm>
            <a:off x="57745" y="64783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2 lines contour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0DFE486-3C44-0D4D-9FE3-219AB842C787}"/>
              </a:ext>
            </a:extLst>
          </p:cNvPr>
          <p:cNvSpPr txBox="1"/>
          <p:nvPr/>
        </p:nvSpPr>
        <p:spPr>
          <a:xfrm>
            <a:off x="1725206" y="6456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Initialization 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254D58-9702-CF47-8DAC-23CEC0B7984A}"/>
              </a:ext>
            </a:extLst>
          </p:cNvPr>
          <p:cNvSpPr txBox="1"/>
          <p:nvPr/>
        </p:nvSpPr>
        <p:spPr>
          <a:xfrm>
            <a:off x="3504471" y="6456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Initialization 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9A11BBC-4FA4-7C4B-A472-7A68BB2D085F}"/>
              </a:ext>
            </a:extLst>
          </p:cNvPr>
          <p:cNvSpPr txBox="1"/>
          <p:nvPr/>
        </p:nvSpPr>
        <p:spPr>
          <a:xfrm>
            <a:off x="5171932" y="64151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Initialization 3</a:t>
            </a:r>
          </a:p>
        </p:txBody>
      </p:sp>
      <p:sp>
        <p:nvSpPr>
          <p:cNvPr id="35" name="Espace réservé du numéro de diapositive 34">
            <a:extLst>
              <a:ext uri="{FF2B5EF4-FFF2-40B4-BE49-F238E27FC236}">
                <a16:creationId xmlns:a16="http://schemas.microsoft.com/office/drawing/2014/main" id="{73DACA67-939B-F84D-AF10-D880B5CB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13</a:t>
            </a:fld>
            <a:endParaRPr lang="en-GB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86C5944-58C2-254F-8C4A-1C648740C9FA}"/>
              </a:ext>
            </a:extLst>
          </p:cNvPr>
          <p:cNvSpPr txBox="1"/>
          <p:nvPr/>
        </p:nvSpPr>
        <p:spPr>
          <a:xfrm>
            <a:off x="7168734" y="2702300"/>
            <a:ext cx="5014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Results really dependent on the initialization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Correct adaptation to the shape if allowed by the conductivity =</a:t>
            </a:r>
            <a:r>
              <a:rPr lang="en-GB" b="1" dirty="0"/>
              <a:t>&gt; shape thickness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3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CE30F4-DF6F-0248-8251-1AB7B77CBDF4}"/>
                  </a:ext>
                </a:extLst>
              </p:cNvPr>
              <p:cNvSpPr txBox="1"/>
              <p:nvPr/>
            </p:nvSpPr>
            <p:spPr>
              <a:xfrm>
                <a:off x="0" y="0"/>
                <a:ext cx="1146442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Different initializations – Titanium </a:t>
                </a:r>
                <a:r>
                  <a:rPr lang="en-GB" sz="4000" dirty="0"/>
                  <a:t>(</a:t>
                </a:r>
                <a14:m>
                  <m:oMath xmlns:m="http://schemas.openxmlformats.org/officeDocument/2006/math">
                    <m:r>
                      <a:rPr lang="fr-FR" sz="4000" b="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sz="4000" b="0" i="1">
                        <a:latin typeface="Cambria Math" panose="02040503050406030204" pitchFamily="18" charset="0"/>
                      </a:rPr>
                      <m:t>=15</m:t>
                    </m:r>
                    <m:r>
                      <a:rPr lang="fr-FR" sz="4000" b="0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fr-F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sz="4000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40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DCE30F4-DF6F-0248-8251-1AB7B77CB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1464420" cy="707886"/>
              </a:xfrm>
              <a:prstGeom prst="rect">
                <a:avLst/>
              </a:prstGeom>
              <a:blipFill>
                <a:blip r:embed="rId3"/>
                <a:stretch>
                  <a:fillRect l="-1772" t="-12500" r="-221" b="-3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E5E4678C-CA65-BD43-AEEC-EF1EDEB96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80" y="793867"/>
            <a:ext cx="4037019" cy="5086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E632BE-FD95-D046-8D9D-09E60683B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6" y="1085411"/>
            <a:ext cx="1522556" cy="16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A4B8FC-E5FD-764D-B548-3AAAB47DB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683" y="1085411"/>
            <a:ext cx="1522556" cy="16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51E417-FF62-6340-89BB-E947F0438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350" y="1085411"/>
            <a:ext cx="1522556" cy="16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C11421-144E-0B4B-8720-19EFF525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3017" y="1085411"/>
            <a:ext cx="1522556" cy="16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3A164C-FFF1-0A4E-97CB-B862C2920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16" y="3026976"/>
            <a:ext cx="1522556" cy="16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4AC241-A69C-5343-80BA-767AA9997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1683" y="3026976"/>
            <a:ext cx="1522556" cy="16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DB2C0D-55B0-C048-B5BA-15ABFA0805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7350" y="3026976"/>
            <a:ext cx="1522556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D69AC7-BCB8-9741-B970-DD9151D6DC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3017" y="3026976"/>
            <a:ext cx="1522556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44ED2D-9923-9B4A-9490-B54D2B8CA6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016" y="4968541"/>
            <a:ext cx="1522556" cy="16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BD0DB85-0CED-AE41-8811-60020D42F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1683" y="4968541"/>
            <a:ext cx="1522556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5DEAD2-CA3B-264A-B433-0EC5A1CC42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7350" y="4968541"/>
            <a:ext cx="1522556" cy="16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10527E-F914-3C4B-98E7-A76F7DB425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3017" y="4968541"/>
            <a:ext cx="1522556" cy="1620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9E7C98F-AB00-FD4B-9648-357C8F17B840}"/>
              </a:ext>
            </a:extLst>
          </p:cNvPr>
          <p:cNvSpPr txBox="1"/>
          <p:nvPr/>
        </p:nvSpPr>
        <p:spPr>
          <a:xfrm>
            <a:off x="57745" y="64783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2 lines contour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0DFE486-3C44-0D4D-9FE3-219AB842C787}"/>
              </a:ext>
            </a:extLst>
          </p:cNvPr>
          <p:cNvSpPr txBox="1"/>
          <p:nvPr/>
        </p:nvSpPr>
        <p:spPr>
          <a:xfrm>
            <a:off x="1725206" y="6456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Initialization 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254D58-9702-CF47-8DAC-23CEC0B7984A}"/>
              </a:ext>
            </a:extLst>
          </p:cNvPr>
          <p:cNvSpPr txBox="1"/>
          <p:nvPr/>
        </p:nvSpPr>
        <p:spPr>
          <a:xfrm>
            <a:off x="3504471" y="64560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Initialization 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9A11BBC-4FA4-7C4B-A472-7A68BB2D085F}"/>
              </a:ext>
            </a:extLst>
          </p:cNvPr>
          <p:cNvSpPr txBox="1"/>
          <p:nvPr/>
        </p:nvSpPr>
        <p:spPr>
          <a:xfrm>
            <a:off x="5171932" y="64151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Initialization 3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FAAFCAE2-BE96-F14B-AEB6-D9E72E7981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5731" y="1082209"/>
            <a:ext cx="1522556" cy="162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E1B4624-BF6F-8D4C-BDBF-93767F2725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2943" y="1082209"/>
            <a:ext cx="1522556" cy="1620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2A44FB1-707C-0349-8745-45B816259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11683" y="1082209"/>
            <a:ext cx="1522556" cy="162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19988A5-8848-0446-A23A-2FF4735A7C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168" y="1082209"/>
            <a:ext cx="1522556" cy="1620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8740309-4DA1-C147-83B9-CBC3F0CAA64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23017" y="1088613"/>
            <a:ext cx="1522556" cy="1620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A45D189-09CC-0647-8156-C51751F346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20198" y="1079377"/>
            <a:ext cx="1522556" cy="1620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BE0C5FF9-9600-FF43-A6F8-B288BA07B3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0259" y="1079377"/>
            <a:ext cx="1522556" cy="1620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6AA280C2-59FC-9446-B417-92387D2CF58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0320" y="1079007"/>
            <a:ext cx="1522556" cy="16200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DA6A949-294B-054D-8561-1051ECA78F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3017" y="3023774"/>
            <a:ext cx="1522556" cy="1620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55D9D3D-5BCB-224E-A07C-8B39F6A7447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17350" y="3026976"/>
            <a:ext cx="1522556" cy="1620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F6F88E0-7AE0-BB4D-9699-E9AF7921C3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10259" y="3020942"/>
            <a:ext cx="1522556" cy="16200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EB479EC-0C82-CB46-B551-C7500786D6A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7673" y="3026976"/>
            <a:ext cx="1522556" cy="16200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410D59B-9388-8544-B92E-6FED9FB055F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320" y="3026976"/>
            <a:ext cx="1522556" cy="16200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051C7E8-4D4A-A348-9B01-1A94437B17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05291" y="3016786"/>
            <a:ext cx="1522556" cy="1620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154EEC9B-84B6-314A-A8C1-790D4EAFD26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16335" y="3023774"/>
            <a:ext cx="1522556" cy="16200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094E1C9-0896-D64B-91AC-45D120E24E4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234339" y="3030178"/>
            <a:ext cx="1522556" cy="16200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3EE1B50B-852E-C141-830D-F80D516A774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23017" y="4966611"/>
            <a:ext cx="1522556" cy="1620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24543C0D-00D8-804E-9A54-029C40D17B8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10835" y="4968541"/>
            <a:ext cx="1522556" cy="162000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98C821A9-2DAA-7B42-BEC9-AE8EFE6B7C4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11683" y="4968541"/>
            <a:ext cx="1522556" cy="16200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870DF892-8E99-064D-8413-B7449DAD8E1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0320" y="4968541"/>
            <a:ext cx="1522556" cy="16200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D420E063-BE30-B74D-A9EF-0E88884E2CA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7673" y="4968541"/>
            <a:ext cx="1522556" cy="16200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2BAA7702-523A-0D41-BA82-068FD605F7A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18198" y="4968541"/>
            <a:ext cx="1522556" cy="1620000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AF64A23F-6788-FA4C-8236-5A9F0A14132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510835" y="4966611"/>
            <a:ext cx="1522556" cy="162000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E3541F17-7297-0148-8218-92D3F7C0D8A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223017" y="4966611"/>
            <a:ext cx="1522556" cy="1620000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F12691A1-DB07-9A42-A7DA-1C359B89CB8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43849" y="791268"/>
            <a:ext cx="4057650" cy="511200"/>
          </a:xfrm>
          <a:prstGeom prst="rect">
            <a:avLst/>
          </a:prstGeom>
        </p:spPr>
      </p:pic>
      <p:sp>
        <p:nvSpPr>
          <p:cNvPr id="80" name="Espace réservé du numéro de diapositive 79">
            <a:extLst>
              <a:ext uri="{FF2B5EF4-FFF2-40B4-BE49-F238E27FC236}">
                <a16:creationId xmlns:a16="http://schemas.microsoft.com/office/drawing/2014/main" id="{C8AFC003-8932-1D48-B965-CCFF2ECF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14</a:t>
            </a:fld>
            <a:endParaRPr lang="en-GB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37BE018-3EC4-FF49-945A-8ADE45D8DF1C}"/>
              </a:ext>
            </a:extLst>
          </p:cNvPr>
          <p:cNvSpPr txBox="1"/>
          <p:nvPr/>
        </p:nvSpPr>
        <p:spPr>
          <a:xfrm>
            <a:off x="7168734" y="2702300"/>
            <a:ext cx="5014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Low conductivity complicates the optimization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Results really dependent on the initialization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Correct adaptation to the shape if allowed by the conductivity =</a:t>
            </a:r>
            <a:r>
              <a:rPr lang="en-GB" b="1" dirty="0"/>
              <a:t>&gt; shape thickness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29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90405-B236-5846-B82C-140A4A51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15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1C7B-B918-E748-A660-69F0FFAA263B}"/>
              </a:ext>
            </a:extLst>
          </p:cNvPr>
          <p:cNvSpPr txBox="1"/>
          <p:nvPr/>
        </p:nvSpPr>
        <p:spPr>
          <a:xfrm>
            <a:off x="0" y="0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Overview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9E6983-CE2F-5D45-A99B-F920E1DD7477}"/>
              </a:ext>
            </a:extLst>
          </p:cNvPr>
          <p:cNvSpPr txBox="1"/>
          <p:nvPr/>
        </p:nvSpPr>
        <p:spPr>
          <a:xfrm>
            <a:off x="473684" y="1235825"/>
            <a:ext cx="95085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</a:rPr>
              <a:t>Modelling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assumptions</a:t>
            </a:r>
            <a:br>
              <a:rPr lang="fr-FR" sz="2400" b="1" dirty="0">
                <a:latin typeface="+mj-lt"/>
              </a:rPr>
            </a:b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Scanning </a:t>
            </a:r>
            <a:r>
              <a:rPr lang="fr-FR" sz="2400" b="1" dirty="0" err="1">
                <a:latin typeface="+mj-lt"/>
              </a:rPr>
              <a:t>path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  <a:latin typeface="+mj-lt"/>
              </a:rPr>
              <a:t>Part </a:t>
            </a: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optimization</a:t>
            </a:r>
            <a:endParaRPr lang="fr-FR" sz="2400" b="1" dirty="0">
              <a:solidFill>
                <a:srgbClr val="C00000"/>
              </a:solidFill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Concurrent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88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AFC35C-6088-8B47-841D-D01554463755}"/>
              </a:ext>
            </a:extLst>
          </p:cNvPr>
          <p:cNvSpPr txBox="1"/>
          <p:nvPr/>
        </p:nvSpPr>
        <p:spPr>
          <a:xfrm>
            <a:off x="0" y="0"/>
            <a:ext cx="3708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Part optimization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006D7A4-0981-B54B-A6C6-503044CD1802}"/>
              </a:ext>
            </a:extLst>
          </p:cNvPr>
          <p:cNvGrpSpPr/>
          <p:nvPr/>
        </p:nvGrpSpPr>
        <p:grpSpPr>
          <a:xfrm>
            <a:off x="0" y="1267741"/>
            <a:ext cx="3566616" cy="1489831"/>
            <a:chOff x="664451" y="2847624"/>
            <a:chExt cx="3566616" cy="1489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E5E73EB5-D937-6441-BDDA-CF1DEDD71B5A}"/>
                    </a:ext>
                  </a:extLst>
                </p:cNvPr>
                <p:cNvSpPr txBox="1"/>
                <p:nvPr/>
              </p:nvSpPr>
              <p:spPr>
                <a:xfrm>
                  <a:off x="664451" y="2847624"/>
                  <a:ext cx="381836" cy="14898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mr>
                                </m:m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E5E73EB5-D937-6441-BDDA-CF1DEDD71B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451" y="2847624"/>
                  <a:ext cx="381836" cy="1489831"/>
                </a:xfrm>
                <a:prstGeom prst="rect">
                  <a:avLst/>
                </a:prstGeom>
                <a:blipFill>
                  <a:blip r:embed="rId3"/>
                  <a:stretch>
                    <a:fillRect r="-12500" b="-25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4BDC21BA-7208-7741-8EF8-DD811DE3B107}"/>
                    </a:ext>
                  </a:extLst>
                </p:cNvPr>
                <p:cNvSpPr txBox="1"/>
                <p:nvPr/>
              </p:nvSpPr>
              <p:spPr>
                <a:xfrm>
                  <a:off x="1008711" y="2897349"/>
                  <a:ext cx="2044278" cy="3474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𝑑𝑖𝑣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d>
                              <m:d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4BDC21BA-7208-7741-8EF8-DD811DE3B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2897349"/>
                  <a:ext cx="2044278" cy="347403"/>
                </a:xfrm>
                <a:prstGeom prst="rect">
                  <a:avLst/>
                </a:prstGeom>
                <a:blipFill>
                  <a:blip r:embed="rId4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5F7D43C-F065-2B4C-AF73-A9D50E73F9C4}"/>
                    </a:ext>
                  </a:extLst>
                </p:cNvPr>
                <p:cNvSpPr txBox="1"/>
                <p:nvPr/>
              </p:nvSpPr>
              <p:spPr>
                <a:xfrm>
                  <a:off x="1008711" y="3246490"/>
                  <a:ext cx="16004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5F7D43C-F065-2B4C-AF73-A9D50E73F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3246490"/>
                  <a:ext cx="160043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150"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F72AA9D7-4462-5747-A4A7-AE522DAC1B1D}"/>
                    </a:ext>
                  </a:extLst>
                </p:cNvPr>
                <p:cNvSpPr txBox="1"/>
                <p:nvPr/>
              </p:nvSpPr>
              <p:spPr>
                <a:xfrm>
                  <a:off x="1008711" y="3601349"/>
                  <a:ext cx="158165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F72AA9D7-4462-5747-A4A7-AE522DAC1B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3601349"/>
                  <a:ext cx="158165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3200"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A3CA5AA-0010-DD42-A9D4-9E3C2E458CD0}"/>
                    </a:ext>
                  </a:extLst>
                </p:cNvPr>
                <p:cNvSpPr txBox="1"/>
                <p:nvPr/>
              </p:nvSpPr>
              <p:spPr>
                <a:xfrm>
                  <a:off x="1008711" y="3956208"/>
                  <a:ext cx="74212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A3CA5AA-0010-DD42-A9D4-9E3C2E458C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3956208"/>
                  <a:ext cx="74212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5085"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284CBE3-0EBB-2943-924F-C9E13190500F}"/>
                    </a:ext>
                  </a:extLst>
                </p:cNvPr>
                <p:cNvSpPr txBox="1"/>
                <p:nvPr/>
              </p:nvSpPr>
              <p:spPr>
                <a:xfrm>
                  <a:off x="3193667" y="2915174"/>
                  <a:ext cx="73212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284CBE3-0EBB-2943-924F-C9E131905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667" y="2915174"/>
                  <a:ext cx="73212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5172"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5BBBDA-8A86-4E4D-93E5-37227D958590}"/>
                    </a:ext>
                  </a:extLst>
                </p:cNvPr>
                <p:cNvSpPr txBox="1"/>
                <p:nvPr/>
              </p:nvSpPr>
              <p:spPr>
                <a:xfrm>
                  <a:off x="3193667" y="3246490"/>
                  <a:ext cx="103740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5BBBDA-8A86-4E4D-93E5-37227D9585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667" y="3246490"/>
                  <a:ext cx="1037400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3659" b="-115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AFB2CC6-CFB8-CC42-8F2C-34B7EF8559D9}"/>
                    </a:ext>
                  </a:extLst>
                </p:cNvPr>
                <p:cNvSpPr txBox="1"/>
                <p:nvPr/>
              </p:nvSpPr>
              <p:spPr>
                <a:xfrm>
                  <a:off x="3185747" y="3601349"/>
                  <a:ext cx="10154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AFB2CC6-CFB8-CC42-8F2C-34B7EF8559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747" y="3601349"/>
                  <a:ext cx="101540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469"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18BE61C-AF9E-0444-958C-EF62465009C7}"/>
                    </a:ext>
                  </a:extLst>
                </p:cNvPr>
                <p:cNvSpPr txBox="1"/>
                <p:nvPr/>
              </p:nvSpPr>
              <p:spPr>
                <a:xfrm>
                  <a:off x="3185747" y="3911826"/>
                  <a:ext cx="103118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18BE61C-AF9E-0444-958C-EF62465009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747" y="3911826"/>
                  <a:ext cx="1031180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439" b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EDE184-A8C4-D54E-908D-CF24CC362935}"/>
                  </a:ext>
                </a:extLst>
              </p:cNvPr>
              <p:cNvSpPr txBox="1"/>
              <p:nvPr/>
            </p:nvSpPr>
            <p:spPr>
              <a:xfrm>
                <a:off x="105813" y="2797095"/>
                <a:ext cx="1872179" cy="423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Helvetica Light" panose="020B0403020202020204" pitchFamily="34" charset="0"/>
                  </a:rPr>
                  <a:t>,</a:t>
                </a:r>
                <a:r>
                  <a:rPr lang="en-GB" dirty="0">
                    <a:latin typeface="Helvetica Light" panose="020B0403020202020204" pitchFamily="34" charset="0"/>
                  </a:rPr>
                  <a:t> Hooke tensor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EDE184-A8C4-D54E-908D-CF24CC362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3" y="2797095"/>
                <a:ext cx="1872179" cy="423065"/>
              </a:xfrm>
              <a:prstGeom prst="rect">
                <a:avLst/>
              </a:prstGeom>
              <a:blipFill>
                <a:blip r:embed="rId12"/>
                <a:stretch>
                  <a:fillRect r="-1342" b="-228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689B43A-2843-014E-9FF1-0ECE468CE098}"/>
                  </a:ext>
                </a:extLst>
              </p:cNvPr>
              <p:cNvSpPr txBox="1"/>
              <p:nvPr/>
            </p:nvSpPr>
            <p:spPr>
              <a:xfrm>
                <a:off x="2324895" y="2664462"/>
                <a:ext cx="2565959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689B43A-2843-014E-9FF1-0ECE468CE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895" y="2664462"/>
                <a:ext cx="2565959" cy="633828"/>
              </a:xfrm>
              <a:prstGeom prst="rect">
                <a:avLst/>
              </a:prstGeom>
              <a:blipFill>
                <a:blip r:embed="rId13"/>
                <a:stretch>
                  <a:fillRect l="-493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6003BEF-EC81-9343-BBB7-FFE607FA2819}"/>
                  </a:ext>
                </a:extLst>
              </p:cNvPr>
              <p:cNvSpPr txBox="1"/>
              <p:nvPr/>
            </p:nvSpPr>
            <p:spPr>
              <a:xfrm>
                <a:off x="167076" y="592345"/>
                <a:ext cx="3814121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lim>
                          </m:limLow>
                        </m:fName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𝐶𝑝𝑙𝑦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𝐴𝑒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func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6003BEF-EC81-9343-BBB7-FFE607FA2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76" y="592345"/>
                <a:ext cx="3814121" cy="717376"/>
              </a:xfrm>
              <a:prstGeom prst="rect">
                <a:avLst/>
              </a:prstGeom>
              <a:blipFill>
                <a:blip r:embed="rId14"/>
                <a:stretch>
                  <a:fillRect l="-664" t="-168421" r="-997" b="-259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6502BA0-7488-FD4A-83A7-98DE2FFF8076}"/>
                  </a:ext>
                </a:extLst>
              </p:cNvPr>
              <p:cNvSpPr txBox="1"/>
              <p:nvPr/>
            </p:nvSpPr>
            <p:spPr>
              <a:xfrm>
                <a:off x="5098352" y="596234"/>
                <a:ext cx="1810304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6502BA0-7488-FD4A-83A7-98DE2FFF8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352" y="596234"/>
                <a:ext cx="1810304" cy="717376"/>
              </a:xfrm>
              <a:prstGeom prst="rect">
                <a:avLst/>
              </a:prstGeom>
              <a:blipFill>
                <a:blip r:embed="rId15"/>
                <a:stretch>
                  <a:fillRect l="-56944" t="-168421" r="-1389" b="-259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7D731429-BB89-8045-A46D-A394CD55FD7B}"/>
              </a:ext>
            </a:extLst>
          </p:cNvPr>
          <p:cNvGrpSpPr>
            <a:grpSpLocks noChangeAspect="1"/>
          </p:cNvGrpSpPr>
          <p:nvPr/>
        </p:nvGrpSpPr>
        <p:grpSpPr>
          <a:xfrm>
            <a:off x="7198658" y="799867"/>
            <a:ext cx="4855261" cy="2232000"/>
            <a:chOff x="5998081" y="3528796"/>
            <a:chExt cx="6033363" cy="2773580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528EFD5-09D8-6C4B-8270-2DEF96ED7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35126" y="3528796"/>
              <a:ext cx="5387988" cy="2698712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5FCD5B6-6FD9-6749-87EB-43CBF2FB8DBB}"/>
                </a:ext>
              </a:extLst>
            </p:cNvPr>
            <p:cNvSpPr/>
            <p:nvPr/>
          </p:nvSpPr>
          <p:spPr>
            <a:xfrm>
              <a:off x="6035126" y="3528796"/>
              <a:ext cx="5387988" cy="2698712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56498F79-A12D-3344-8F84-CF7C4383B2D6}"/>
                    </a:ext>
                  </a:extLst>
                </p:cNvPr>
                <p:cNvSpPr txBox="1"/>
                <p:nvPr/>
              </p:nvSpPr>
              <p:spPr>
                <a:xfrm>
                  <a:off x="7963778" y="4529215"/>
                  <a:ext cx="492122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oMath>
                    </m:oMathPara>
                  </a14:m>
                  <a:endParaRPr lang="en-GB" sz="40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56498F79-A12D-3344-8F84-CF7C4383B2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3778" y="4529215"/>
                  <a:ext cx="492122" cy="615553"/>
                </a:xfrm>
                <a:prstGeom prst="rect">
                  <a:avLst/>
                </a:prstGeom>
                <a:blipFill>
                  <a:blip r:embed="rId17"/>
                  <a:stretch>
                    <a:fillRect l="-36364" r="-36364" b="-3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F26F252C-B4AF-0D4A-AA76-2DF6E9632523}"/>
                </a:ext>
              </a:extLst>
            </p:cNvPr>
            <p:cNvSpPr/>
            <p:nvPr/>
          </p:nvSpPr>
          <p:spPr>
            <a:xfrm>
              <a:off x="6045798" y="3980329"/>
              <a:ext cx="1731981" cy="1807285"/>
            </a:xfrm>
            <a:custGeom>
              <a:avLst/>
              <a:gdLst>
                <a:gd name="connsiteX0" fmla="*/ 10757 w 1731981"/>
                <a:gd name="connsiteY0" fmla="*/ 0 h 1807285"/>
                <a:gd name="connsiteX1" fmla="*/ 946673 w 1731981"/>
                <a:gd name="connsiteY1" fmla="*/ 451822 h 1807285"/>
                <a:gd name="connsiteX2" fmla="*/ 1452282 w 1731981"/>
                <a:gd name="connsiteY2" fmla="*/ 699247 h 1807285"/>
                <a:gd name="connsiteX3" fmla="*/ 1731981 w 1731981"/>
                <a:gd name="connsiteY3" fmla="*/ 935916 h 1807285"/>
                <a:gd name="connsiteX4" fmla="*/ 0 w 1731981"/>
                <a:gd name="connsiteY4" fmla="*/ 1807285 h 180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1981" h="1807285">
                  <a:moveTo>
                    <a:pt x="10757" y="0"/>
                  </a:moveTo>
                  <a:lnTo>
                    <a:pt x="946673" y="451822"/>
                  </a:lnTo>
                  <a:lnTo>
                    <a:pt x="1452282" y="699247"/>
                  </a:lnTo>
                  <a:lnTo>
                    <a:pt x="1731981" y="935916"/>
                  </a:lnTo>
                  <a:lnTo>
                    <a:pt x="0" y="1807285"/>
                  </a:lnTo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ED1B6EAE-E9A0-654A-B148-3C283B7DEEF6}"/>
                </a:ext>
              </a:extLst>
            </p:cNvPr>
            <p:cNvSpPr/>
            <p:nvPr/>
          </p:nvSpPr>
          <p:spPr>
            <a:xfrm>
              <a:off x="8616875" y="4109421"/>
              <a:ext cx="2043953" cy="1549101"/>
            </a:xfrm>
            <a:custGeom>
              <a:avLst/>
              <a:gdLst>
                <a:gd name="connsiteX0" fmla="*/ 591671 w 2043953"/>
                <a:gd name="connsiteY0" fmla="*/ 0 h 1549101"/>
                <a:gd name="connsiteX1" fmla="*/ 236669 w 2043953"/>
                <a:gd name="connsiteY1" fmla="*/ 398033 h 1549101"/>
                <a:gd name="connsiteX2" fmla="*/ 0 w 2043953"/>
                <a:gd name="connsiteY2" fmla="*/ 796066 h 1549101"/>
                <a:gd name="connsiteX3" fmla="*/ 537883 w 2043953"/>
                <a:gd name="connsiteY3" fmla="*/ 1549101 h 1549101"/>
                <a:gd name="connsiteX4" fmla="*/ 1333949 w 2043953"/>
                <a:gd name="connsiteY4" fmla="*/ 1237130 h 1549101"/>
                <a:gd name="connsiteX5" fmla="*/ 2043953 w 2043953"/>
                <a:gd name="connsiteY5" fmla="*/ 806824 h 1549101"/>
                <a:gd name="connsiteX6" fmla="*/ 1893346 w 2043953"/>
                <a:gd name="connsiteY6" fmla="*/ 602428 h 1549101"/>
                <a:gd name="connsiteX7" fmla="*/ 591671 w 2043953"/>
                <a:gd name="connsiteY7" fmla="*/ 0 h 154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3953" h="1549101">
                  <a:moveTo>
                    <a:pt x="591671" y="0"/>
                  </a:moveTo>
                  <a:lnTo>
                    <a:pt x="236669" y="398033"/>
                  </a:lnTo>
                  <a:lnTo>
                    <a:pt x="0" y="796066"/>
                  </a:lnTo>
                  <a:lnTo>
                    <a:pt x="537883" y="1549101"/>
                  </a:lnTo>
                  <a:lnTo>
                    <a:pt x="1333949" y="1237130"/>
                  </a:lnTo>
                  <a:lnTo>
                    <a:pt x="2043953" y="806824"/>
                  </a:lnTo>
                  <a:lnTo>
                    <a:pt x="1893346" y="602428"/>
                  </a:lnTo>
                  <a:lnTo>
                    <a:pt x="591671" y="0"/>
                  </a:lnTo>
                  <a:close/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8F71237F-D726-8845-8923-6436E1A73515}"/>
                </a:ext>
              </a:extLst>
            </p:cNvPr>
            <p:cNvSpPr/>
            <p:nvPr/>
          </p:nvSpPr>
          <p:spPr>
            <a:xfrm>
              <a:off x="7207624" y="3980329"/>
              <a:ext cx="1581374" cy="623944"/>
            </a:xfrm>
            <a:custGeom>
              <a:avLst/>
              <a:gdLst>
                <a:gd name="connsiteX0" fmla="*/ 0 w 1581374"/>
                <a:gd name="connsiteY0" fmla="*/ 32273 h 623944"/>
                <a:gd name="connsiteX1" fmla="*/ 527124 w 1581374"/>
                <a:gd name="connsiteY1" fmla="*/ 333487 h 623944"/>
                <a:gd name="connsiteX2" fmla="*/ 989703 w 1581374"/>
                <a:gd name="connsiteY2" fmla="*/ 451822 h 623944"/>
                <a:gd name="connsiteX3" fmla="*/ 1226371 w 1581374"/>
                <a:gd name="connsiteY3" fmla="*/ 623944 h 623944"/>
                <a:gd name="connsiteX4" fmla="*/ 1420009 w 1581374"/>
                <a:gd name="connsiteY4" fmla="*/ 494852 h 623944"/>
                <a:gd name="connsiteX5" fmla="*/ 1581374 w 1581374"/>
                <a:gd name="connsiteY5" fmla="*/ 150607 h 623944"/>
                <a:gd name="connsiteX6" fmla="*/ 1172583 w 1581374"/>
                <a:gd name="connsiteY6" fmla="*/ 32273 h 623944"/>
                <a:gd name="connsiteX7" fmla="*/ 989703 w 1581374"/>
                <a:gd name="connsiteY7" fmla="*/ 75304 h 623944"/>
                <a:gd name="connsiteX8" fmla="*/ 548640 w 1581374"/>
                <a:gd name="connsiteY8" fmla="*/ 0 h 623944"/>
                <a:gd name="connsiteX9" fmla="*/ 408790 w 1581374"/>
                <a:gd name="connsiteY9" fmla="*/ 43031 h 623944"/>
                <a:gd name="connsiteX10" fmla="*/ 53788 w 1581374"/>
                <a:gd name="connsiteY10" fmla="*/ 10758 h 623944"/>
                <a:gd name="connsiteX11" fmla="*/ 0 w 1581374"/>
                <a:gd name="connsiteY11" fmla="*/ 32273 h 6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1374" h="623944">
                  <a:moveTo>
                    <a:pt x="0" y="32273"/>
                  </a:moveTo>
                  <a:lnTo>
                    <a:pt x="527124" y="333487"/>
                  </a:lnTo>
                  <a:lnTo>
                    <a:pt x="989703" y="451822"/>
                  </a:lnTo>
                  <a:lnTo>
                    <a:pt x="1226371" y="623944"/>
                  </a:lnTo>
                  <a:lnTo>
                    <a:pt x="1420009" y="494852"/>
                  </a:lnTo>
                  <a:lnTo>
                    <a:pt x="1581374" y="150607"/>
                  </a:lnTo>
                  <a:lnTo>
                    <a:pt x="1172583" y="32273"/>
                  </a:lnTo>
                  <a:lnTo>
                    <a:pt x="989703" y="75304"/>
                  </a:lnTo>
                  <a:lnTo>
                    <a:pt x="548640" y="0"/>
                  </a:lnTo>
                  <a:lnTo>
                    <a:pt x="408790" y="43031"/>
                  </a:lnTo>
                  <a:lnTo>
                    <a:pt x="53788" y="10758"/>
                  </a:lnTo>
                  <a:lnTo>
                    <a:pt x="0" y="32273"/>
                  </a:lnTo>
                  <a:close/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C9E0A3A6-DCAE-4049-8838-32D3172D31FF}"/>
                </a:ext>
              </a:extLst>
            </p:cNvPr>
            <p:cNvSpPr/>
            <p:nvPr/>
          </p:nvSpPr>
          <p:spPr>
            <a:xfrm>
              <a:off x="7239896" y="5163671"/>
              <a:ext cx="1516829" cy="591670"/>
            </a:xfrm>
            <a:custGeom>
              <a:avLst/>
              <a:gdLst>
                <a:gd name="connsiteX0" fmla="*/ 0 w 1516829"/>
                <a:gd name="connsiteY0" fmla="*/ 591670 h 591670"/>
                <a:gd name="connsiteX1" fmla="*/ 1516829 w 1516829"/>
                <a:gd name="connsiteY1" fmla="*/ 527124 h 591670"/>
                <a:gd name="connsiteX2" fmla="*/ 1516829 w 1516829"/>
                <a:gd name="connsiteY2" fmla="*/ 527124 h 591670"/>
                <a:gd name="connsiteX3" fmla="*/ 1516829 w 1516829"/>
                <a:gd name="connsiteY3" fmla="*/ 376517 h 591670"/>
                <a:gd name="connsiteX4" fmla="*/ 1226372 w 1516829"/>
                <a:gd name="connsiteY4" fmla="*/ 0 h 591670"/>
                <a:gd name="connsiteX5" fmla="*/ 892885 w 1516829"/>
                <a:gd name="connsiteY5" fmla="*/ 193637 h 591670"/>
                <a:gd name="connsiteX6" fmla="*/ 613186 w 1516829"/>
                <a:gd name="connsiteY6" fmla="*/ 301214 h 591670"/>
                <a:gd name="connsiteX7" fmla="*/ 0 w 1516829"/>
                <a:gd name="connsiteY7" fmla="*/ 591670 h 591670"/>
                <a:gd name="connsiteX0" fmla="*/ 0 w 1516829"/>
                <a:gd name="connsiteY0" fmla="*/ 591670 h 591670"/>
                <a:gd name="connsiteX1" fmla="*/ 1516829 w 1516829"/>
                <a:gd name="connsiteY1" fmla="*/ 527124 h 591670"/>
                <a:gd name="connsiteX2" fmla="*/ 1516829 w 1516829"/>
                <a:gd name="connsiteY2" fmla="*/ 527124 h 591670"/>
                <a:gd name="connsiteX3" fmla="*/ 1516829 w 1516829"/>
                <a:gd name="connsiteY3" fmla="*/ 376517 h 591670"/>
                <a:gd name="connsiteX4" fmla="*/ 1226372 w 1516829"/>
                <a:gd name="connsiteY4" fmla="*/ 0 h 591670"/>
                <a:gd name="connsiteX5" fmla="*/ 892885 w 1516829"/>
                <a:gd name="connsiteY5" fmla="*/ 193637 h 591670"/>
                <a:gd name="connsiteX6" fmla="*/ 559398 w 1516829"/>
                <a:gd name="connsiteY6" fmla="*/ 258183 h 591670"/>
                <a:gd name="connsiteX7" fmla="*/ 0 w 1516829"/>
                <a:gd name="connsiteY7" fmla="*/ 591670 h 59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6829" h="591670">
                  <a:moveTo>
                    <a:pt x="0" y="591670"/>
                  </a:moveTo>
                  <a:lnTo>
                    <a:pt x="1516829" y="527124"/>
                  </a:lnTo>
                  <a:lnTo>
                    <a:pt x="1516829" y="527124"/>
                  </a:lnTo>
                  <a:lnTo>
                    <a:pt x="1516829" y="376517"/>
                  </a:lnTo>
                  <a:lnTo>
                    <a:pt x="1226372" y="0"/>
                  </a:lnTo>
                  <a:lnTo>
                    <a:pt x="892885" y="193637"/>
                  </a:lnTo>
                  <a:lnTo>
                    <a:pt x="559398" y="258183"/>
                  </a:lnTo>
                  <a:lnTo>
                    <a:pt x="0" y="591670"/>
                  </a:lnTo>
                  <a:close/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BBE182C3-EA9C-F843-BB08-27184504836A}"/>
                </a:ext>
              </a:extLst>
            </p:cNvPr>
            <p:cNvSpPr/>
            <p:nvPr/>
          </p:nvSpPr>
          <p:spPr>
            <a:xfrm>
              <a:off x="5998081" y="3540435"/>
              <a:ext cx="5405025" cy="1117626"/>
            </a:xfrm>
            <a:custGeom>
              <a:avLst/>
              <a:gdLst>
                <a:gd name="connsiteX0" fmla="*/ 0 w 5357308"/>
                <a:gd name="connsiteY0" fmla="*/ 0 h 1140310"/>
                <a:gd name="connsiteX1" fmla="*/ 3205778 w 5357308"/>
                <a:gd name="connsiteY1" fmla="*/ 43030 h 1140310"/>
                <a:gd name="connsiteX2" fmla="*/ 5066851 w 5357308"/>
                <a:gd name="connsiteY2" fmla="*/ 892884 h 1140310"/>
                <a:gd name="connsiteX3" fmla="*/ 5292762 w 5357308"/>
                <a:gd name="connsiteY3" fmla="*/ 1054249 h 1140310"/>
                <a:gd name="connsiteX4" fmla="*/ 5357308 w 5357308"/>
                <a:gd name="connsiteY4" fmla="*/ 1140310 h 114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7308" h="1140310">
                  <a:moveTo>
                    <a:pt x="0" y="0"/>
                  </a:moveTo>
                  <a:lnTo>
                    <a:pt x="3205778" y="43030"/>
                  </a:lnTo>
                  <a:lnTo>
                    <a:pt x="5066851" y="892884"/>
                  </a:lnTo>
                  <a:lnTo>
                    <a:pt x="5292762" y="1054249"/>
                  </a:lnTo>
                  <a:lnTo>
                    <a:pt x="5357308" y="1140310"/>
                  </a:lnTo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C5C73F36-4AFE-294F-876C-B6C1AB8E5C9A}"/>
                </a:ext>
              </a:extLst>
            </p:cNvPr>
            <p:cNvSpPr/>
            <p:nvPr/>
          </p:nvSpPr>
          <p:spPr>
            <a:xfrm>
              <a:off x="6045798" y="5131398"/>
              <a:ext cx="5346550" cy="1075764"/>
            </a:xfrm>
            <a:custGeom>
              <a:avLst/>
              <a:gdLst>
                <a:gd name="connsiteX0" fmla="*/ 0 w 5346550"/>
                <a:gd name="connsiteY0" fmla="*/ 1075764 h 1075764"/>
                <a:gd name="connsiteX1" fmla="*/ 3205778 w 5346550"/>
                <a:gd name="connsiteY1" fmla="*/ 1075764 h 1075764"/>
                <a:gd name="connsiteX2" fmla="*/ 5056094 w 5346550"/>
                <a:gd name="connsiteY2" fmla="*/ 215153 h 1075764"/>
                <a:gd name="connsiteX3" fmla="*/ 5346550 w 5346550"/>
                <a:gd name="connsiteY3" fmla="*/ 0 h 107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6550" h="1075764">
                  <a:moveTo>
                    <a:pt x="0" y="1075764"/>
                  </a:moveTo>
                  <a:lnTo>
                    <a:pt x="3205778" y="1075764"/>
                  </a:lnTo>
                  <a:lnTo>
                    <a:pt x="5056094" y="215153"/>
                  </a:lnTo>
                  <a:lnTo>
                    <a:pt x="5346550" y="0"/>
                  </a:lnTo>
                </a:path>
              </a:pathLst>
            </a:cu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4016F847-57B8-EB40-8587-3202E73A31E2}"/>
                    </a:ext>
                  </a:extLst>
                </p:cNvPr>
                <p:cNvSpPr txBox="1"/>
                <p:nvPr/>
              </p:nvSpPr>
              <p:spPr>
                <a:xfrm>
                  <a:off x="9021468" y="4263233"/>
                  <a:ext cx="75723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𝝏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sub>
                      </m:sSub>
                    </m:oMath>
                  </a14:m>
                  <a:r>
                    <a:rPr lang="en-GB" sz="2800" b="1" dirty="0">
                      <a:solidFill>
                        <a:schemeClr val="accent6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4016F847-57B8-EB40-8587-3202E73A31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1468" y="4263233"/>
                  <a:ext cx="757234" cy="430887"/>
                </a:xfrm>
                <a:prstGeom prst="rect">
                  <a:avLst/>
                </a:prstGeom>
                <a:blipFill>
                  <a:blip r:embed="rId18"/>
                  <a:stretch>
                    <a:fillRect l="-18367" r="-20408" b="-3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A363A953-6C49-D843-AEF9-261809725A57}"/>
                </a:ext>
              </a:extLst>
            </p:cNvPr>
            <p:cNvCxnSpPr>
              <a:cxnSpLocks/>
            </p:cNvCxnSpPr>
            <p:nvPr/>
          </p:nvCxnSpPr>
          <p:spPr>
            <a:xfrm>
              <a:off x="6030355" y="3540435"/>
              <a:ext cx="0" cy="43989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B674CD9-6BD5-6F46-86D4-BB1BAC8946FC}"/>
                </a:ext>
              </a:extLst>
            </p:cNvPr>
            <p:cNvCxnSpPr>
              <a:cxnSpLocks/>
            </p:cNvCxnSpPr>
            <p:nvPr/>
          </p:nvCxnSpPr>
          <p:spPr>
            <a:xfrm>
              <a:off x="6033051" y="5774653"/>
              <a:ext cx="0" cy="43989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7997D16-911B-C24F-8B17-1E603CE41CA0}"/>
                </a:ext>
              </a:extLst>
            </p:cNvPr>
            <p:cNvCxnSpPr>
              <a:cxnSpLocks/>
            </p:cNvCxnSpPr>
            <p:nvPr/>
          </p:nvCxnSpPr>
          <p:spPr>
            <a:xfrm>
              <a:off x="11423114" y="4683358"/>
              <a:ext cx="0" cy="439894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3388512-9340-DE48-9638-E804C9CA3163}"/>
                    </a:ext>
                  </a:extLst>
                </p:cNvPr>
                <p:cNvSpPr txBox="1"/>
                <p:nvPr/>
              </p:nvSpPr>
              <p:spPr>
                <a:xfrm>
                  <a:off x="6082091" y="3585442"/>
                  <a:ext cx="75723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𝝏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a14:m>
                  <a:r>
                    <a:rPr lang="en-GB" sz="2800" b="1" dirty="0">
                      <a:solidFill>
                        <a:srgbClr val="C0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13388512-9340-DE48-9638-E804C9CA3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91" y="3585442"/>
                  <a:ext cx="757234" cy="430887"/>
                </a:xfrm>
                <a:prstGeom prst="rect">
                  <a:avLst/>
                </a:prstGeom>
                <a:blipFill>
                  <a:blip r:embed="rId19"/>
                  <a:stretch>
                    <a:fillRect l="-18367" r="-22449" b="-392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C0FD1CB4-3823-904E-A802-624CADC9ECBB}"/>
                    </a:ext>
                  </a:extLst>
                </p:cNvPr>
                <p:cNvSpPr txBox="1"/>
                <p:nvPr/>
              </p:nvSpPr>
              <p:spPr>
                <a:xfrm>
                  <a:off x="6082985" y="5751614"/>
                  <a:ext cx="75723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𝝏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</m:oMath>
                  </a14:m>
                  <a:r>
                    <a:rPr lang="en-GB" sz="2800" b="1" dirty="0">
                      <a:solidFill>
                        <a:srgbClr val="C0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C0FD1CB4-3823-904E-A802-624CADC9EC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985" y="5751614"/>
                  <a:ext cx="757234" cy="430887"/>
                </a:xfrm>
                <a:prstGeom prst="rect">
                  <a:avLst/>
                </a:prstGeom>
                <a:blipFill>
                  <a:blip r:embed="rId20"/>
                  <a:stretch>
                    <a:fillRect l="-18367" r="-24490" b="-407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457E74CD-21BA-CA43-8165-4C2549B42E06}"/>
                    </a:ext>
                  </a:extLst>
                </p:cNvPr>
                <p:cNvSpPr txBox="1"/>
                <p:nvPr/>
              </p:nvSpPr>
              <p:spPr>
                <a:xfrm>
                  <a:off x="10509439" y="4570027"/>
                  <a:ext cx="75723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𝝏</m:t>
                      </m:r>
                      <m:sSub>
                        <m:sSubPr>
                          <m:ctrlPr>
                            <a:rPr lang="fr-FR" sz="2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fr-FR" sz="2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</m:oMath>
                  </a14:m>
                  <a:r>
                    <a:rPr lang="en-GB" sz="2800" b="1" dirty="0">
                      <a:solidFill>
                        <a:srgbClr val="FFC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457E74CD-21BA-CA43-8165-4C2549B42E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9439" y="4570027"/>
                  <a:ext cx="757234" cy="430887"/>
                </a:xfrm>
                <a:prstGeom prst="rect">
                  <a:avLst/>
                </a:prstGeom>
                <a:blipFill>
                  <a:blip r:embed="rId21"/>
                  <a:stretch>
                    <a:fillRect l="-20408" t="-28571" r="-59184" b="-82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E74F0E2C-EB85-294E-9EC8-0B4D179682FE}"/>
                    </a:ext>
                  </a:extLst>
                </p:cNvPr>
                <p:cNvSpPr txBox="1"/>
                <p:nvPr/>
              </p:nvSpPr>
              <p:spPr>
                <a:xfrm>
                  <a:off x="6311438" y="4605443"/>
                  <a:ext cx="48410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oMath>
                    </m:oMathPara>
                  </a14:m>
                  <a:endParaRPr lang="en-GB" sz="4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E74F0E2C-EB85-294E-9EC8-0B4D179682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1438" y="4605443"/>
                  <a:ext cx="484107" cy="615553"/>
                </a:xfrm>
                <a:prstGeom prst="rect">
                  <a:avLst/>
                </a:prstGeom>
                <a:blipFill>
                  <a:blip r:embed="rId22"/>
                  <a:stretch>
                    <a:fillRect l="-38710" r="-41935"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50BD4404-5FF5-4541-B0BF-CEAD22E31C49}"/>
                    </a:ext>
                  </a:extLst>
                </p:cNvPr>
                <p:cNvSpPr txBox="1"/>
                <p:nvPr/>
              </p:nvSpPr>
              <p:spPr>
                <a:xfrm>
                  <a:off x="10602469" y="3551219"/>
                  <a:ext cx="48410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oMath>
                    </m:oMathPara>
                  </a14:m>
                  <a:endParaRPr lang="en-GB" sz="4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50BD4404-5FF5-4541-B0BF-CEAD22E31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2469" y="3551219"/>
                  <a:ext cx="484107" cy="615553"/>
                </a:xfrm>
                <a:prstGeom prst="rect">
                  <a:avLst/>
                </a:prstGeom>
                <a:blipFill>
                  <a:blip r:embed="rId23"/>
                  <a:stretch>
                    <a:fillRect l="-41935" r="-38710" b="-3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6AF8E5DF-2D23-A345-9865-44C081FD68A8}"/>
                    </a:ext>
                  </a:extLst>
                </p:cNvPr>
                <p:cNvSpPr txBox="1"/>
                <p:nvPr/>
              </p:nvSpPr>
              <p:spPr>
                <a:xfrm>
                  <a:off x="10658157" y="5686823"/>
                  <a:ext cx="48410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oMath>
                    </m:oMathPara>
                  </a14:m>
                  <a:endParaRPr lang="en-GB" sz="4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6AF8E5DF-2D23-A345-9865-44C081FD6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8157" y="5686823"/>
                  <a:ext cx="484107" cy="615553"/>
                </a:xfrm>
                <a:prstGeom prst="rect">
                  <a:avLst/>
                </a:prstGeom>
                <a:blipFill>
                  <a:blip r:embed="rId24"/>
                  <a:stretch>
                    <a:fillRect l="-37500" r="-37500" b="-3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Flèche vers la droite 68">
              <a:extLst>
                <a:ext uri="{FF2B5EF4-FFF2-40B4-BE49-F238E27FC236}">
                  <a16:creationId xmlns:a16="http://schemas.microsoft.com/office/drawing/2014/main" id="{A59A7606-A2BA-3444-BCCA-ECADE135D53F}"/>
                </a:ext>
              </a:extLst>
            </p:cNvPr>
            <p:cNvSpPr/>
            <p:nvPr/>
          </p:nvSpPr>
          <p:spPr>
            <a:xfrm rot="5400000">
              <a:off x="11256509" y="5239592"/>
              <a:ext cx="697424" cy="19703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9CB6C193-94BA-644F-AB24-2C22F9A8C300}"/>
                    </a:ext>
                  </a:extLst>
                </p:cNvPr>
                <p:cNvSpPr txBox="1"/>
                <p:nvPr/>
              </p:nvSpPr>
              <p:spPr>
                <a:xfrm>
                  <a:off x="11568176" y="5445553"/>
                  <a:ext cx="46326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40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oMath>
                    </m:oMathPara>
                  </a14:m>
                  <a:endParaRPr lang="en-GB" sz="4000" b="1" dirty="0"/>
                </a:p>
              </p:txBody>
            </p:sp>
          </mc:Choice>
          <mc:Fallback xmlns="">
            <p:sp>
              <p:nvSpPr>
                <p:cNvPr id="71" name="ZoneTexte 70">
                  <a:extLst>
                    <a:ext uri="{FF2B5EF4-FFF2-40B4-BE49-F238E27FC236}">
                      <a16:creationId xmlns:a16="http://schemas.microsoft.com/office/drawing/2014/main" id="{9CB6C193-94BA-644F-AB24-2C22F9A8C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8176" y="5445553"/>
                  <a:ext cx="463268" cy="615553"/>
                </a:xfrm>
                <a:prstGeom prst="rect">
                  <a:avLst/>
                </a:prstGeom>
                <a:blipFill>
                  <a:blip r:embed="rId25"/>
                  <a:stretch>
                    <a:fillRect l="-43333" r="-43333" b="-5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9" name="Espace réservé du numéro de diapositive 88">
            <a:extLst>
              <a:ext uri="{FF2B5EF4-FFF2-40B4-BE49-F238E27FC236}">
                <a16:creationId xmlns:a16="http://schemas.microsoft.com/office/drawing/2014/main" id="{0ABCD9A3-6AB3-EB45-AB66-B2CA54B2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16</a:t>
            </a:fld>
            <a:endParaRPr lang="en-GB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F4FDEE-896E-3946-A5B3-07E8D7260543}"/>
              </a:ext>
            </a:extLst>
          </p:cNvPr>
          <p:cNvSpPr txBox="1"/>
          <p:nvPr/>
        </p:nvSpPr>
        <p:spPr>
          <a:xfrm>
            <a:off x="4003163" y="799025"/>
            <a:ext cx="11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such that 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CCD28DF-7D14-9043-BF73-CAD51D0D08B6}"/>
              </a:ext>
            </a:extLst>
          </p:cNvPr>
          <p:cNvSpPr txBox="1"/>
          <p:nvPr/>
        </p:nvSpPr>
        <p:spPr>
          <a:xfrm>
            <a:off x="8611" y="3280688"/>
            <a:ext cx="948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Gradient computation: shape differentiation theory</a:t>
            </a:r>
            <a:r>
              <a:rPr lang="en-GB" sz="2400" b="1" dirty="0">
                <a:latin typeface="Helvetica Light" panose="020B0403020202020204" pitchFamily="34" charset="0"/>
              </a:rPr>
              <a:t> </a:t>
            </a:r>
            <a:r>
              <a:rPr lang="en-GB" dirty="0">
                <a:latin typeface="Helvetica Light" panose="020B0403020202020204" pitchFamily="34" charset="0"/>
              </a:rPr>
              <a:t>(Differentiate and then discretize)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70E51CA4-D123-BA4E-8781-36F6105F3E21}"/>
              </a:ext>
            </a:extLst>
          </p:cNvPr>
          <p:cNvSpPr txBox="1"/>
          <p:nvPr/>
        </p:nvSpPr>
        <p:spPr>
          <a:xfrm>
            <a:off x="0" y="3731775"/>
            <a:ext cx="1193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Combined with an Augmented </a:t>
            </a:r>
            <a:r>
              <a:rPr lang="en-GB" sz="2000" b="1" dirty="0" err="1">
                <a:latin typeface="Helvetica Light" panose="020B0403020202020204" pitchFamily="34" charset="0"/>
              </a:rPr>
              <a:t>Lagrangian</a:t>
            </a:r>
            <a:r>
              <a:rPr lang="en-GB" sz="2000" b="1" dirty="0">
                <a:latin typeface="Helvetica Light" panose="020B0403020202020204" pitchFamily="34" charset="0"/>
              </a:rPr>
              <a:t> method and a dichotomy to deal with the volume constraint</a:t>
            </a:r>
            <a:endParaRPr lang="en-GB" sz="2000" dirty="0">
              <a:latin typeface="Helvetica Light" panose="020B0403020202020204" pitchFamily="34" charset="0"/>
            </a:endParaRP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EEB9E8F5-C21A-F449-B9AB-A2D6A0A1816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36815" y="4183256"/>
            <a:ext cx="2160000" cy="2160000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1574882C-83DD-5844-A67C-D75F7CA56F64}"/>
              </a:ext>
            </a:extLst>
          </p:cNvPr>
          <p:cNvSpPr/>
          <p:nvPr/>
        </p:nvSpPr>
        <p:spPr>
          <a:xfrm>
            <a:off x="6002982" y="4620727"/>
            <a:ext cx="1491614" cy="1342209"/>
          </a:xfrm>
          <a:custGeom>
            <a:avLst/>
            <a:gdLst>
              <a:gd name="connsiteX0" fmla="*/ 91497 w 1491614"/>
              <a:gd name="connsiteY0" fmla="*/ 480783 h 1342209"/>
              <a:gd name="connsiteX1" fmla="*/ 355447 w 1491614"/>
              <a:gd name="connsiteY1" fmla="*/ 659892 h 1342209"/>
              <a:gd name="connsiteX2" fmla="*/ 327167 w 1491614"/>
              <a:gd name="connsiteY2" fmla="*/ 1074672 h 1342209"/>
              <a:gd name="connsiteX3" fmla="*/ 770227 w 1491614"/>
              <a:gd name="connsiteY3" fmla="*/ 1338622 h 1342209"/>
              <a:gd name="connsiteX4" fmla="*/ 1354689 w 1491614"/>
              <a:gd name="connsiteY4" fmla="*/ 886136 h 1342209"/>
              <a:gd name="connsiteX5" fmla="*/ 1458384 w 1491614"/>
              <a:gd name="connsiteY5" fmla="*/ 254540 h 1342209"/>
              <a:gd name="connsiteX6" fmla="*/ 892775 w 1491614"/>
              <a:gd name="connsiteY6" fmla="*/ 16 h 1342209"/>
              <a:gd name="connsiteX7" fmla="*/ 864495 w 1491614"/>
              <a:gd name="connsiteY7" fmla="*/ 263967 h 1342209"/>
              <a:gd name="connsiteX8" fmla="*/ 364874 w 1491614"/>
              <a:gd name="connsiteY8" fmla="*/ 207406 h 1342209"/>
              <a:gd name="connsiteX9" fmla="*/ 16083 w 1491614"/>
              <a:gd name="connsiteY9" fmla="*/ 216832 h 1342209"/>
              <a:gd name="connsiteX10" fmla="*/ 91497 w 1491614"/>
              <a:gd name="connsiteY10" fmla="*/ 480783 h 134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1614" h="1342209">
                <a:moveTo>
                  <a:pt x="91497" y="480783"/>
                </a:moveTo>
                <a:cubicBezTo>
                  <a:pt x="148058" y="554626"/>
                  <a:pt x="316169" y="560911"/>
                  <a:pt x="355447" y="659892"/>
                </a:cubicBezTo>
                <a:cubicBezTo>
                  <a:pt x="394725" y="758874"/>
                  <a:pt x="258037" y="961550"/>
                  <a:pt x="327167" y="1074672"/>
                </a:cubicBezTo>
                <a:cubicBezTo>
                  <a:pt x="396297" y="1187794"/>
                  <a:pt x="598974" y="1370045"/>
                  <a:pt x="770227" y="1338622"/>
                </a:cubicBezTo>
                <a:cubicBezTo>
                  <a:pt x="941480" y="1307199"/>
                  <a:pt x="1239996" y="1066816"/>
                  <a:pt x="1354689" y="886136"/>
                </a:cubicBezTo>
                <a:cubicBezTo>
                  <a:pt x="1469382" y="705456"/>
                  <a:pt x="1535370" y="402227"/>
                  <a:pt x="1458384" y="254540"/>
                </a:cubicBezTo>
                <a:cubicBezTo>
                  <a:pt x="1381398" y="106853"/>
                  <a:pt x="991757" y="-1555"/>
                  <a:pt x="892775" y="16"/>
                </a:cubicBezTo>
                <a:cubicBezTo>
                  <a:pt x="793794" y="1587"/>
                  <a:pt x="952478" y="229402"/>
                  <a:pt x="864495" y="263967"/>
                </a:cubicBezTo>
                <a:cubicBezTo>
                  <a:pt x="776512" y="298532"/>
                  <a:pt x="506276" y="215262"/>
                  <a:pt x="364874" y="207406"/>
                </a:cubicBezTo>
                <a:cubicBezTo>
                  <a:pt x="223472" y="199550"/>
                  <a:pt x="63217" y="171269"/>
                  <a:pt x="16083" y="216832"/>
                </a:cubicBezTo>
                <a:cubicBezTo>
                  <a:pt x="-31051" y="262395"/>
                  <a:pt x="34936" y="406940"/>
                  <a:pt x="91497" y="480783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35A2A27-C5F2-6F47-AE81-3F7AB7471343}"/>
              </a:ext>
            </a:extLst>
          </p:cNvPr>
          <p:cNvGrpSpPr/>
          <p:nvPr/>
        </p:nvGrpSpPr>
        <p:grpSpPr>
          <a:xfrm>
            <a:off x="1080516" y="4887791"/>
            <a:ext cx="2803220" cy="1387431"/>
            <a:chOff x="333487" y="5236839"/>
            <a:chExt cx="2803220" cy="13874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1D3D5ACA-DB7C-AF42-B24C-D61FD07B4DA2}"/>
                    </a:ext>
                  </a:extLst>
                </p:cNvPr>
                <p:cNvSpPr txBox="1"/>
                <p:nvPr/>
              </p:nvSpPr>
              <p:spPr>
                <a:xfrm>
                  <a:off x="333487" y="5236839"/>
                  <a:ext cx="381836" cy="13874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GB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GB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F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1D3D5ACA-DB7C-AF42-B24C-D61FD07B4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487" y="5236839"/>
                  <a:ext cx="381836" cy="1387431"/>
                </a:xfrm>
                <a:prstGeom prst="rect">
                  <a:avLst/>
                </a:prstGeom>
                <a:blipFill>
                  <a:blip r:embed="rId27"/>
                  <a:stretch>
                    <a:fillRect r="-19355" b="-90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ZoneTexte 93">
                  <a:extLst>
                    <a:ext uri="{FF2B5EF4-FFF2-40B4-BE49-F238E27FC236}">
                      <a16:creationId xmlns:a16="http://schemas.microsoft.com/office/drawing/2014/main" id="{413E58FE-F565-5C47-A58B-644A31F78587}"/>
                    </a:ext>
                  </a:extLst>
                </p:cNvPr>
                <p:cNvSpPr txBox="1"/>
                <p:nvPr/>
              </p:nvSpPr>
              <p:spPr>
                <a:xfrm>
                  <a:off x="521423" y="5353015"/>
                  <a:ext cx="112992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&lt;0,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4" name="ZoneTexte 93">
                  <a:extLst>
                    <a:ext uri="{FF2B5EF4-FFF2-40B4-BE49-F238E27FC236}">
                      <a16:creationId xmlns:a16="http://schemas.microsoft.com/office/drawing/2014/main" id="{413E58FE-F565-5C47-A58B-644A31F78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23" y="5353015"/>
                  <a:ext cx="1129925" cy="307777"/>
                </a:xfrm>
                <a:prstGeom prst="rect">
                  <a:avLst/>
                </a:prstGeom>
                <a:blipFill>
                  <a:blip r:embed="rId28"/>
                  <a:stretch>
                    <a:fillRect l="-6667" b="-3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C62D414A-FC1D-154F-9784-9699502F8AA7}"/>
                    </a:ext>
                  </a:extLst>
                </p:cNvPr>
                <p:cNvSpPr txBox="1"/>
                <p:nvPr/>
              </p:nvSpPr>
              <p:spPr>
                <a:xfrm>
                  <a:off x="521422" y="5788045"/>
                  <a:ext cx="112992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C62D414A-FC1D-154F-9784-9699502F8A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22" y="5788045"/>
                  <a:ext cx="1129925" cy="307777"/>
                </a:xfrm>
                <a:prstGeom prst="rect">
                  <a:avLst/>
                </a:prstGeom>
                <a:blipFill>
                  <a:blip r:embed="rId29"/>
                  <a:stretch>
                    <a:fillRect l="-6667" b="-2692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7B633203-0DE4-8D4C-9D9F-FFAA8E4F6431}"/>
                    </a:ext>
                  </a:extLst>
                </p:cNvPr>
                <p:cNvSpPr txBox="1"/>
                <p:nvPr/>
              </p:nvSpPr>
              <p:spPr>
                <a:xfrm>
                  <a:off x="521422" y="6223075"/>
                  <a:ext cx="112992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&gt;0,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6" name="ZoneTexte 95">
                  <a:extLst>
                    <a:ext uri="{FF2B5EF4-FFF2-40B4-BE49-F238E27FC236}">
                      <a16:creationId xmlns:a16="http://schemas.microsoft.com/office/drawing/2014/main" id="{7B633203-0DE4-8D4C-9D9F-FFAA8E4F64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22" y="6223075"/>
                  <a:ext cx="1129925" cy="307777"/>
                </a:xfrm>
                <a:prstGeom prst="rect">
                  <a:avLst/>
                </a:prstGeom>
                <a:blipFill>
                  <a:blip r:embed="rId30"/>
                  <a:stretch>
                    <a:fillRect l="-6667" b="-2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ZoneTexte 96">
                  <a:extLst>
                    <a:ext uri="{FF2B5EF4-FFF2-40B4-BE49-F238E27FC236}">
                      <a16:creationId xmlns:a16="http://schemas.microsoft.com/office/drawing/2014/main" id="{9D1F886B-1BA3-7440-9E14-D995761FBB88}"/>
                    </a:ext>
                  </a:extLst>
                </p:cNvPr>
                <p:cNvSpPr txBox="1"/>
                <p:nvPr/>
              </p:nvSpPr>
              <p:spPr>
                <a:xfrm>
                  <a:off x="1958833" y="5354538"/>
                  <a:ext cx="73212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7" name="ZoneTexte 96">
                  <a:extLst>
                    <a:ext uri="{FF2B5EF4-FFF2-40B4-BE49-F238E27FC236}">
                      <a16:creationId xmlns:a16="http://schemas.microsoft.com/office/drawing/2014/main" id="{9D1F886B-1BA3-7440-9E14-D995761FB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8833" y="5354538"/>
                  <a:ext cx="732123" cy="307777"/>
                </a:xfrm>
                <a:prstGeom prst="rect">
                  <a:avLst/>
                </a:prstGeom>
                <a:blipFill>
                  <a:blip r:embed="rId31"/>
                  <a:stretch>
                    <a:fillRect l="-3390"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ZoneTexte 97">
                  <a:extLst>
                    <a:ext uri="{FF2B5EF4-FFF2-40B4-BE49-F238E27FC236}">
                      <a16:creationId xmlns:a16="http://schemas.microsoft.com/office/drawing/2014/main" id="{64C8A4EA-04F3-694A-AEAB-72B2F8D22223}"/>
                    </a:ext>
                  </a:extLst>
                </p:cNvPr>
                <p:cNvSpPr txBox="1"/>
                <p:nvPr/>
              </p:nvSpPr>
              <p:spPr>
                <a:xfrm>
                  <a:off x="1944698" y="5788666"/>
                  <a:ext cx="87479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8" name="ZoneTexte 97">
                  <a:extLst>
                    <a:ext uri="{FF2B5EF4-FFF2-40B4-BE49-F238E27FC236}">
                      <a16:creationId xmlns:a16="http://schemas.microsoft.com/office/drawing/2014/main" id="{64C8A4EA-04F3-694A-AEAB-72B2F8D22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698" y="5788666"/>
                  <a:ext cx="874791" cy="307777"/>
                </a:xfrm>
                <a:prstGeom prst="rect">
                  <a:avLst/>
                </a:prstGeom>
                <a:blipFill>
                  <a:blip r:embed="rId32"/>
                  <a:stretch>
                    <a:fillRect l="-2857"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A9B014E7-4845-804C-ADF9-F8581AAE96E7}"/>
                    </a:ext>
                  </a:extLst>
                </p:cNvPr>
                <p:cNvSpPr txBox="1"/>
                <p:nvPr/>
              </p:nvSpPr>
              <p:spPr>
                <a:xfrm>
                  <a:off x="1977992" y="6223075"/>
                  <a:ext cx="1158715" cy="3084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∖</m:t>
                        </m:r>
                        <m:acc>
                          <m:accPr>
                            <m:chr m:val="̅"/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A9B014E7-4845-804C-ADF9-F8581AAE96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992" y="6223075"/>
                  <a:ext cx="1158715" cy="308482"/>
                </a:xfrm>
                <a:prstGeom prst="rect">
                  <a:avLst/>
                </a:prstGeom>
                <a:blipFill>
                  <a:blip r:embed="rId33"/>
                  <a:stretch>
                    <a:fillRect l="-2174" b="-2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4AB88F18-A575-D948-8249-69D5B6ABB21E}"/>
                  </a:ext>
                </a:extLst>
              </p:cNvPr>
              <p:cNvSpPr/>
              <p:nvPr/>
            </p:nvSpPr>
            <p:spPr>
              <a:xfrm>
                <a:off x="3807707" y="4296682"/>
                <a:ext cx="635046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4AB88F18-A575-D948-8249-69D5B6ABB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707" y="4296682"/>
                <a:ext cx="635046" cy="38081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ZoneTexte 100">
            <a:extLst>
              <a:ext uri="{FF2B5EF4-FFF2-40B4-BE49-F238E27FC236}">
                <a16:creationId xmlns:a16="http://schemas.microsoft.com/office/drawing/2014/main" id="{F2497858-9699-C844-AB6A-E92B64066F0B}"/>
              </a:ext>
            </a:extLst>
          </p:cNvPr>
          <p:cNvSpPr txBox="1"/>
          <p:nvPr/>
        </p:nvSpPr>
        <p:spPr>
          <a:xfrm>
            <a:off x="8611" y="4373201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Numerical representation: level set</a:t>
            </a:r>
            <a:endParaRPr lang="en-GB" sz="2000" dirty="0">
              <a:latin typeface="Helvetica Light" panose="020B04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21E7D-340A-4D46-B8C0-577E87548091}"/>
              </a:ext>
            </a:extLst>
          </p:cNvPr>
          <p:cNvSpPr txBox="1"/>
          <p:nvPr/>
        </p:nvSpPr>
        <p:spPr>
          <a:xfrm>
            <a:off x="28575" y="6357931"/>
            <a:ext cx="1216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G. Allaire, F. Jouve, and A.-M. </a:t>
            </a:r>
            <a:r>
              <a:rPr lang="fr-FR" sz="1600" dirty="0" err="1"/>
              <a:t>Toader</a:t>
            </a:r>
            <a:r>
              <a:rPr lang="fr-FR" sz="1600" dirty="0"/>
              <a:t>, </a:t>
            </a:r>
            <a:r>
              <a:rPr lang="fr-FR" sz="1600" i="1" dirty="0"/>
              <a:t>Structural </a:t>
            </a:r>
            <a:r>
              <a:rPr lang="fr-FR" sz="1600" i="1" dirty="0" err="1"/>
              <a:t>optimization</a:t>
            </a:r>
            <a:r>
              <a:rPr lang="fr-FR" sz="1600" i="1" dirty="0"/>
              <a:t> </a:t>
            </a:r>
            <a:r>
              <a:rPr lang="fr-FR" sz="1600" i="1" dirty="0" err="1"/>
              <a:t>using</a:t>
            </a:r>
            <a:r>
              <a:rPr lang="fr-FR" sz="1600" i="1" dirty="0"/>
              <a:t> </a:t>
            </a:r>
            <a:r>
              <a:rPr lang="fr-FR" sz="1600" i="1" dirty="0" err="1"/>
              <a:t>sensitivity</a:t>
            </a:r>
            <a:r>
              <a:rPr lang="fr-FR" sz="1600" i="1" dirty="0"/>
              <a:t> </a:t>
            </a:r>
            <a:r>
              <a:rPr lang="fr-FR" sz="1600" i="1" dirty="0" err="1"/>
              <a:t>analysis</a:t>
            </a:r>
            <a:r>
              <a:rPr lang="fr-FR" sz="1600" i="1" dirty="0"/>
              <a:t> and a </a:t>
            </a:r>
            <a:r>
              <a:rPr lang="fr-FR" sz="1600" i="1" dirty="0" err="1"/>
              <a:t>level</a:t>
            </a:r>
            <a:r>
              <a:rPr lang="fr-FR" sz="1600" i="1" dirty="0"/>
              <a:t>-set </a:t>
            </a:r>
            <a:r>
              <a:rPr lang="fr-FR" sz="1600" i="1" dirty="0" err="1"/>
              <a:t>method</a:t>
            </a:r>
            <a:r>
              <a:rPr lang="fr-FR" sz="1600" dirty="0"/>
              <a:t>, J. Comput. Phys., 194 (2004), pp. 363–393.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110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4" grpId="0" animBg="1"/>
      <p:bldP spid="100" grpId="0"/>
      <p:bldP spid="10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CD72422A-F52E-AF4C-8DFC-3D7E01558509}"/>
              </a:ext>
            </a:extLst>
          </p:cNvPr>
          <p:cNvSpPr/>
          <p:nvPr/>
        </p:nvSpPr>
        <p:spPr>
          <a:xfrm>
            <a:off x="614362" y="4568007"/>
            <a:ext cx="72886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B143A1E6-1B3C-2440-9063-C6198903F01B}"/>
              </a:ext>
            </a:extLst>
          </p:cNvPr>
          <p:cNvSpPr txBox="1"/>
          <p:nvPr/>
        </p:nvSpPr>
        <p:spPr>
          <a:xfrm>
            <a:off x="0" y="0"/>
            <a:ext cx="4267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Results – cantilever</a:t>
            </a:r>
            <a:endParaRPr lang="en-GB" sz="4000" dirty="0">
              <a:latin typeface="+mj-lt"/>
            </a:endParaRPr>
          </a:p>
        </p:txBody>
      </p:sp>
      <p:sp>
        <p:nvSpPr>
          <p:cNvPr id="114" name="Espace réservé du numéro de diapositive 113">
            <a:extLst>
              <a:ext uri="{FF2B5EF4-FFF2-40B4-BE49-F238E27FC236}">
                <a16:creationId xmlns:a16="http://schemas.microsoft.com/office/drawing/2014/main" id="{65A48CBB-4303-0E48-BA4B-6CEA4992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B09E74-CB8D-FB45-990D-97F1DAE44066}" type="slidenum">
              <a:rPr lang="en-GB" smtClean="0"/>
              <a:t>17</a:t>
            </a:fld>
            <a:endParaRPr lang="en-GB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ED3F4462-8176-9945-9063-931671175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422" y="2258766"/>
            <a:ext cx="4614933" cy="115373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94510FA-A23A-F848-9E46-60B3718C1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963422" y="3412498"/>
            <a:ext cx="4614933" cy="115373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C0560EB-A3C4-0D4F-9BEE-85FBDC284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961488" y="3417993"/>
            <a:ext cx="4618800" cy="116215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C5C1E3DA-786C-AD4E-B590-36958D0B7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289" y="2258766"/>
            <a:ext cx="4618800" cy="1162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B2A033-670E-A845-ADAE-55F2FED5F33F}"/>
                  </a:ext>
                </a:extLst>
              </p:cNvPr>
              <p:cNvSpPr/>
              <p:nvPr/>
            </p:nvSpPr>
            <p:spPr>
              <a:xfrm>
                <a:off x="4765283" y="4761544"/>
                <a:ext cx="15056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𝑡𝑎𝑟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B2A033-670E-A845-ADAE-55F2FED5F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83" y="4761544"/>
                <a:ext cx="150560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.avi">
            <a:hlinkClick r:id="" action="ppaction://media"/>
            <a:extLst>
              <a:ext uri="{FF2B5EF4-FFF2-40B4-BE49-F238E27FC236}">
                <a16:creationId xmlns:a16="http://schemas.microsoft.com/office/drawing/2014/main" id="{5B515A18-23DC-8F44-8853-D00725C3C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759" t="37818" r="14625" b="37819"/>
          <a:stretch/>
        </p:blipFill>
        <p:spPr>
          <a:xfrm>
            <a:off x="3961488" y="2253273"/>
            <a:ext cx="4647280" cy="1164718"/>
          </a:xfrm>
          <a:prstGeom prst="rect">
            <a:avLst/>
          </a:prstGeom>
        </p:spPr>
      </p:pic>
      <p:pic>
        <p:nvPicPr>
          <p:cNvPr id="50" name="video.avi">
            <a:hlinkClick r:id="" action="ppaction://media"/>
            <a:extLst>
              <a:ext uri="{FF2B5EF4-FFF2-40B4-BE49-F238E27FC236}">
                <a16:creationId xmlns:a16="http://schemas.microsoft.com/office/drawing/2014/main" id="{5307AFC8-FE75-FA4A-B692-E68935B87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759" t="37818" r="14625" b="37819"/>
          <a:stretch/>
        </p:blipFill>
        <p:spPr>
          <a:xfrm flipV="1">
            <a:off x="3961488" y="3417991"/>
            <a:ext cx="4649112" cy="11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90405-B236-5846-B82C-140A4A51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18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1C7B-B918-E748-A660-69F0FFAA263B}"/>
              </a:ext>
            </a:extLst>
          </p:cNvPr>
          <p:cNvSpPr txBox="1"/>
          <p:nvPr/>
        </p:nvSpPr>
        <p:spPr>
          <a:xfrm>
            <a:off x="0" y="0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Overview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9E6983-CE2F-5D45-A99B-F920E1DD7477}"/>
              </a:ext>
            </a:extLst>
          </p:cNvPr>
          <p:cNvSpPr txBox="1"/>
          <p:nvPr/>
        </p:nvSpPr>
        <p:spPr>
          <a:xfrm>
            <a:off x="473684" y="1235825"/>
            <a:ext cx="95085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</a:rPr>
              <a:t>Modelling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assumptions</a:t>
            </a:r>
            <a:br>
              <a:rPr lang="fr-FR" sz="2400" b="1" dirty="0">
                <a:latin typeface="+mj-lt"/>
              </a:rPr>
            </a:b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Scanning </a:t>
            </a:r>
            <a:r>
              <a:rPr lang="fr-FR" sz="2400" b="1" dirty="0" err="1">
                <a:latin typeface="+mj-lt"/>
              </a:rPr>
              <a:t>path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</a:rPr>
              <a:t>Partoptimization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  <a:latin typeface="+mj-lt"/>
              </a:rPr>
              <a:t>Concurrent </a:t>
            </a: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optimization</a:t>
            </a:r>
            <a:endParaRPr lang="fr-FR" sz="2400" b="1" dirty="0">
              <a:solidFill>
                <a:srgbClr val="C00000"/>
              </a:solidFill>
              <a:latin typeface="+mj-lt"/>
            </a:endParaRPr>
          </a:p>
          <a:p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AFC35C-6088-8B47-841D-D01554463755}"/>
              </a:ext>
            </a:extLst>
          </p:cNvPr>
          <p:cNvSpPr txBox="1"/>
          <p:nvPr/>
        </p:nvSpPr>
        <p:spPr>
          <a:xfrm>
            <a:off x="0" y="0"/>
            <a:ext cx="7802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Coupling part and path optimizations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006D7A4-0981-B54B-A6C6-503044CD1802}"/>
              </a:ext>
            </a:extLst>
          </p:cNvPr>
          <p:cNvGrpSpPr/>
          <p:nvPr/>
        </p:nvGrpSpPr>
        <p:grpSpPr>
          <a:xfrm>
            <a:off x="170881" y="3339315"/>
            <a:ext cx="3566616" cy="1489831"/>
            <a:chOff x="664451" y="2847624"/>
            <a:chExt cx="3566616" cy="1489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E5E73EB5-D937-6441-BDDA-CF1DEDD71B5A}"/>
                    </a:ext>
                  </a:extLst>
                </p:cNvPr>
                <p:cNvSpPr txBox="1"/>
                <p:nvPr/>
              </p:nvSpPr>
              <p:spPr>
                <a:xfrm>
                  <a:off x="664451" y="2847624"/>
                  <a:ext cx="381836" cy="14898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GB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0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mr>
                                </m:m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E5E73EB5-D937-6441-BDDA-CF1DEDD71B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451" y="2847624"/>
                  <a:ext cx="381836" cy="1489831"/>
                </a:xfrm>
                <a:prstGeom prst="rect">
                  <a:avLst/>
                </a:prstGeom>
                <a:blipFill>
                  <a:blip r:embed="rId3"/>
                  <a:stretch>
                    <a:fillRect r="-12500" b="-25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4BDC21BA-7208-7741-8EF8-DD811DE3B107}"/>
                    </a:ext>
                  </a:extLst>
                </p:cNvPr>
                <p:cNvSpPr txBox="1"/>
                <p:nvPr/>
              </p:nvSpPr>
              <p:spPr>
                <a:xfrm>
                  <a:off x="1008711" y="2897349"/>
                  <a:ext cx="2044278" cy="3474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𝑑𝑖𝑣</m:t>
                        </m:r>
                        <m:d>
                          <m:d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d>
                              <m:dPr>
                                <m:ctrlPr>
                                  <a:rPr lang="fr-FR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4BDC21BA-7208-7741-8EF8-DD811DE3B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2897349"/>
                  <a:ext cx="2044278" cy="347403"/>
                </a:xfrm>
                <a:prstGeom prst="rect">
                  <a:avLst/>
                </a:prstGeom>
                <a:blipFill>
                  <a:blip r:embed="rId4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5F7D43C-F065-2B4C-AF73-A9D50E73F9C4}"/>
                    </a:ext>
                  </a:extLst>
                </p:cNvPr>
                <p:cNvSpPr txBox="1"/>
                <p:nvPr/>
              </p:nvSpPr>
              <p:spPr>
                <a:xfrm>
                  <a:off x="1008711" y="3246490"/>
                  <a:ext cx="16004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d>
                          <m:d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5F7D43C-F065-2B4C-AF73-A9D50E73F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3246490"/>
                  <a:ext cx="160043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3150"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F72AA9D7-4462-5747-A4A7-AE522DAC1B1D}"/>
                    </a:ext>
                  </a:extLst>
                </p:cNvPr>
                <p:cNvSpPr txBox="1"/>
                <p:nvPr/>
              </p:nvSpPr>
              <p:spPr>
                <a:xfrm>
                  <a:off x="1008711" y="3601349"/>
                  <a:ext cx="158165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d>
                          <m:d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F72AA9D7-4462-5747-A4A7-AE522DAC1B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3601349"/>
                  <a:ext cx="158165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3200"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A3CA5AA-0010-DD42-A9D4-9E3C2E458CD0}"/>
                    </a:ext>
                  </a:extLst>
                </p:cNvPr>
                <p:cNvSpPr txBox="1"/>
                <p:nvPr/>
              </p:nvSpPr>
              <p:spPr>
                <a:xfrm>
                  <a:off x="1008711" y="3956208"/>
                  <a:ext cx="74212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EA3CA5AA-0010-DD42-A9D4-9E3C2E458C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8711" y="3956208"/>
                  <a:ext cx="74212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5085"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284CBE3-0EBB-2943-924F-C9E13190500F}"/>
                    </a:ext>
                  </a:extLst>
                </p:cNvPr>
                <p:cNvSpPr txBox="1"/>
                <p:nvPr/>
              </p:nvSpPr>
              <p:spPr>
                <a:xfrm>
                  <a:off x="3193667" y="2915174"/>
                  <a:ext cx="73212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2284CBE3-0EBB-2943-924F-C9E131905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667" y="2915174"/>
                  <a:ext cx="73212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5172"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5BBBDA-8A86-4E4D-93E5-37227D958590}"/>
                    </a:ext>
                  </a:extLst>
                </p:cNvPr>
                <p:cNvSpPr txBox="1"/>
                <p:nvPr/>
              </p:nvSpPr>
              <p:spPr>
                <a:xfrm>
                  <a:off x="3193667" y="3246490"/>
                  <a:ext cx="103740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C5BBBDA-8A86-4E4D-93E5-37227D9585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667" y="3246490"/>
                  <a:ext cx="1037400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3659" b="-115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AFB2CC6-CFB8-CC42-8F2C-34B7EF8559D9}"/>
                    </a:ext>
                  </a:extLst>
                </p:cNvPr>
                <p:cNvSpPr txBox="1"/>
                <p:nvPr/>
              </p:nvSpPr>
              <p:spPr>
                <a:xfrm>
                  <a:off x="3185747" y="3601349"/>
                  <a:ext cx="10154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AFB2CC6-CFB8-CC42-8F2C-34B7EF8559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747" y="3601349"/>
                  <a:ext cx="101540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469" b="-76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18BE61C-AF9E-0444-958C-EF62465009C7}"/>
                    </a:ext>
                  </a:extLst>
                </p:cNvPr>
                <p:cNvSpPr txBox="1"/>
                <p:nvPr/>
              </p:nvSpPr>
              <p:spPr>
                <a:xfrm>
                  <a:off x="3185747" y="3911826"/>
                  <a:ext cx="103118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GB" sz="2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18BE61C-AF9E-0444-958C-EF62465009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747" y="3911826"/>
                  <a:ext cx="1031180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439" b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EDE184-A8C4-D54E-908D-CF24CC362935}"/>
                  </a:ext>
                </a:extLst>
              </p:cNvPr>
              <p:cNvSpPr txBox="1"/>
              <p:nvPr/>
            </p:nvSpPr>
            <p:spPr>
              <a:xfrm>
                <a:off x="170881" y="5043939"/>
                <a:ext cx="1872179" cy="423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latin typeface="Helvetica Light" panose="020B0403020202020204" pitchFamily="34" charset="0"/>
                  </a:rPr>
                  <a:t>,</a:t>
                </a:r>
                <a:r>
                  <a:rPr lang="en-GB" dirty="0">
                    <a:latin typeface="Helvetica Light" panose="020B0403020202020204" pitchFamily="34" charset="0"/>
                  </a:rPr>
                  <a:t> Hooke tensor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BEDE184-A8C4-D54E-908D-CF24CC362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81" y="5043939"/>
                <a:ext cx="1872179" cy="423065"/>
              </a:xfrm>
              <a:prstGeom prst="rect">
                <a:avLst/>
              </a:prstGeom>
              <a:blipFill>
                <a:blip r:embed="rId12"/>
                <a:stretch>
                  <a:fillRect r="-1342" b="-26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689B43A-2843-014E-9FF1-0ECE468CE098}"/>
                  </a:ext>
                </a:extLst>
              </p:cNvPr>
              <p:cNvSpPr txBox="1"/>
              <p:nvPr/>
            </p:nvSpPr>
            <p:spPr>
              <a:xfrm>
                <a:off x="2389963" y="4911306"/>
                <a:ext cx="2565959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sSup>
                            <m:sSup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689B43A-2843-014E-9FF1-0ECE468CE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963" y="4911306"/>
                <a:ext cx="2565959" cy="633828"/>
              </a:xfrm>
              <a:prstGeom prst="rect">
                <a:avLst/>
              </a:prstGeom>
              <a:blipFill>
                <a:blip r:embed="rId13"/>
                <a:stretch>
                  <a:fillRect l="-493" t="-1961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>
            <a:extLst>
              <a:ext uri="{FF2B5EF4-FFF2-40B4-BE49-F238E27FC236}">
                <a16:creationId xmlns:a16="http://schemas.microsoft.com/office/drawing/2014/main" id="{D3B4F0D9-3048-AA41-B499-5AFE550A46C1}"/>
              </a:ext>
            </a:extLst>
          </p:cNvPr>
          <p:cNvGrpSpPr/>
          <p:nvPr/>
        </p:nvGrpSpPr>
        <p:grpSpPr>
          <a:xfrm>
            <a:off x="170881" y="5736220"/>
            <a:ext cx="8417561" cy="982577"/>
            <a:chOff x="1929085" y="5635997"/>
            <a:chExt cx="8417561" cy="982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9FC8FEAD-96CB-724B-88DA-430BA2539F02}"/>
                    </a:ext>
                  </a:extLst>
                </p:cNvPr>
                <p:cNvSpPr txBox="1"/>
                <p:nvPr/>
              </p:nvSpPr>
              <p:spPr>
                <a:xfrm>
                  <a:off x="1929085" y="5635997"/>
                  <a:ext cx="8417561" cy="9825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GB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d>
                                  <m:dPr>
                                    <m:ctrlP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sz="20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𝑖𝑛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𝑜𝑢𝑡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∖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9FC8FEAD-96CB-724B-88DA-430BA2539F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9085" y="5635997"/>
                  <a:ext cx="8417561" cy="982577"/>
                </a:xfrm>
                <a:prstGeom prst="rect">
                  <a:avLst/>
                </a:prstGeom>
                <a:blipFill>
                  <a:blip r:embed="rId14"/>
                  <a:stretch>
                    <a:fillRect l="-21988" t="-234615" b="-3294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DCE3CC2-D18A-D34D-9754-B30B2C064EBD}"/>
                    </a:ext>
                  </a:extLst>
                </p:cNvPr>
                <p:cNvSpPr txBox="1"/>
                <p:nvPr/>
              </p:nvSpPr>
              <p:spPr>
                <a:xfrm>
                  <a:off x="2029809" y="5636455"/>
                  <a:ext cx="33694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200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𝑖𝑛𝑖</m:t>
                              </m:r>
                            </m:sub>
                          </m:sSub>
                        </m:e>
                      </m:d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</m:oMath>
                  </a14:m>
                  <a:r>
                    <a:rPr lang="en-GB" sz="2000" dirty="0">
                      <a:solidFill>
                        <a:schemeClr val="accent2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DDCE3CC2-D18A-D34D-9754-B30B2C064E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9809" y="5636455"/>
                  <a:ext cx="3369449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749" t="-24000" r="-3371" b="-4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FDFA262-39D8-0648-B8B2-5AC5A624B3A3}"/>
                    </a:ext>
                  </a:extLst>
                </p:cNvPr>
                <p:cNvSpPr txBox="1"/>
                <p:nvPr/>
              </p:nvSpPr>
              <p:spPr>
                <a:xfrm>
                  <a:off x="2089325" y="6158347"/>
                  <a:ext cx="109100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sz="2000" dirty="0">
                      <a:solidFill>
                        <a:schemeClr val="accent2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FDFA262-39D8-0648-B8B2-5AC5A624B3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325" y="6158347"/>
                  <a:ext cx="1091004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8046" t="-24000" r="-12644" b="-4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1BE3B0A-243A-7A43-9EA7-A500F291EAEB}"/>
                    </a:ext>
                  </a:extLst>
                </p:cNvPr>
                <p:cNvSpPr txBox="1"/>
                <p:nvPr/>
              </p:nvSpPr>
              <p:spPr>
                <a:xfrm>
                  <a:off x="5363947" y="5674430"/>
                  <a:ext cx="74283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sz="20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GB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1BE3B0A-243A-7A43-9EA7-A500F291EA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947" y="5674430"/>
                  <a:ext cx="742832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3390"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7B92F18-19E3-B14C-9309-7C7DB427F5AC}"/>
                    </a:ext>
                  </a:extLst>
                </p:cNvPr>
                <p:cNvSpPr txBox="1"/>
                <p:nvPr/>
              </p:nvSpPr>
              <p:spPr>
                <a:xfrm>
                  <a:off x="5363947" y="6166830"/>
                  <a:ext cx="83901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fr-FR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r>
                    <a:rPr lang="en-GB" sz="2000" dirty="0">
                      <a:solidFill>
                        <a:schemeClr val="accent2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D7B92F18-19E3-B14C-9309-7C7DB427F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947" y="6166830"/>
                  <a:ext cx="839012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7463" t="-19231" r="-16418" b="-423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6003BEF-EC81-9343-BBB7-FFE607FA2819}"/>
                  </a:ext>
                </a:extLst>
              </p:cNvPr>
              <p:cNvSpPr txBox="1"/>
              <p:nvPr/>
            </p:nvSpPr>
            <p:spPr>
              <a:xfrm>
                <a:off x="167076" y="1016899"/>
                <a:ext cx="4638962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lim>
                          </m:limLow>
                        </m:fName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trlP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𝐴𝑒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nary>
                            <m:naryPr>
                              <m:ctrlPr>
                                <a:rPr lang="fr-FR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/>
                            <m:e>
                              <m:r>
                                <a:rPr lang="fr-FR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6003BEF-EC81-9343-BBB7-FFE607FA2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76" y="1016899"/>
                <a:ext cx="4638962" cy="717376"/>
              </a:xfrm>
              <a:prstGeom prst="rect">
                <a:avLst/>
              </a:prstGeom>
              <a:blipFill>
                <a:blip r:embed="rId19"/>
                <a:stretch>
                  <a:fillRect l="-546" t="-165517" r="-8470" b="-25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7D6DB4D-0193-1349-B9CA-99A8A5BB30EF}"/>
                  </a:ext>
                </a:extLst>
              </p:cNvPr>
              <p:cNvSpPr/>
              <p:nvPr/>
            </p:nvSpPr>
            <p:spPr>
              <a:xfrm>
                <a:off x="5715688" y="715646"/>
                <a:ext cx="528927" cy="1433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7D6DB4D-0193-1349-B9CA-99A8A5BB3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688" y="715646"/>
                <a:ext cx="528927" cy="143353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6502BA0-7488-FD4A-83A7-98DE2FFF8076}"/>
                  </a:ext>
                </a:extLst>
              </p:cNvPr>
              <p:cNvSpPr txBox="1"/>
              <p:nvPr/>
            </p:nvSpPr>
            <p:spPr>
              <a:xfrm>
                <a:off x="5998081" y="679179"/>
                <a:ext cx="1810304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GB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6502BA0-7488-FD4A-83A7-98DE2FFF8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081" y="679179"/>
                <a:ext cx="1810304" cy="717376"/>
              </a:xfrm>
              <a:prstGeom prst="rect">
                <a:avLst/>
              </a:prstGeom>
              <a:blipFill>
                <a:blip r:embed="rId21"/>
                <a:stretch>
                  <a:fillRect l="-57639" t="-163793" r="-694" b="-25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AFFA6849-2D2A-6946-8956-E9C17E75E174}"/>
                  </a:ext>
                </a:extLst>
              </p:cNvPr>
              <p:cNvSpPr txBox="1"/>
              <p:nvPr/>
            </p:nvSpPr>
            <p:spPr>
              <a:xfrm>
                <a:off x="6065325" y="1605321"/>
                <a:ext cx="5647572" cy="3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AFFA6849-2D2A-6946-8956-E9C17E75E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325" y="1605321"/>
                <a:ext cx="5647572" cy="335092"/>
              </a:xfrm>
              <a:prstGeom prst="rect">
                <a:avLst/>
              </a:prstGeom>
              <a:blipFill>
                <a:blip r:embed="rId22"/>
                <a:stretch>
                  <a:fillRect l="-449" r="-449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06B49E8-5279-864E-AD66-4F08100DE1C8}"/>
                  </a:ext>
                </a:extLst>
              </p:cNvPr>
              <p:cNvSpPr txBox="1"/>
              <p:nvPr/>
            </p:nvSpPr>
            <p:spPr>
              <a:xfrm>
                <a:off x="167076" y="2391409"/>
                <a:ext cx="12364632" cy="5270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  <m:brk m:alnAt="16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fr-FR" sz="200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sub>
                                        </m:sSub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GB" sz="2000" dirty="0"/>
                  <a:t>,</a:t>
                </a:r>
                <a:r>
                  <a:rPr lang="fr-FR" sz="2000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  <m:brk m:alnAt="16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d>
                    <m:r>
                      <m:rPr>
                        <m:brk m:alnAt="16"/>
                      </m:rPr>
                      <a:rPr lang="fr-FR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𝑖𝑛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  <m:brk m:alnAt="16"/>
                          </m:rPr>
                          <a:rPr lang="fr-FR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d>
                  </m:oMath>
                </a14:m>
                <a:r>
                  <a:rPr lang="en-GB" sz="2000" dirty="0"/>
                  <a:t>=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∖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fr-FR" sz="20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fr-FR" sz="2000" i="1">
                                                <a:latin typeface="Cambria Math" panose="02040503050406030204" pitchFamily="18" charset="0"/>
                                              </a:rPr>
                                              <m:t>𝑜𝑢𝑡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GB" sz="2000" dirty="0"/>
                  <a:t>    </a:t>
                </a: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06B49E8-5279-864E-AD66-4F08100DE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76" y="2391409"/>
                <a:ext cx="12364632" cy="527004"/>
              </a:xfrm>
              <a:prstGeom prst="rect">
                <a:avLst/>
              </a:prstGeom>
              <a:blipFill>
                <a:blip r:embed="rId23"/>
                <a:stretch>
                  <a:fillRect l="-615" t="-97674" b="-162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 41">
            <a:extLst>
              <a:ext uri="{FF2B5EF4-FFF2-40B4-BE49-F238E27FC236}">
                <a16:creationId xmlns:a16="http://schemas.microsoft.com/office/drawing/2014/main" id="{3528EFD5-09D8-6C4B-8270-2DEF96ED75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35126" y="3528796"/>
            <a:ext cx="5387988" cy="269871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5FCD5B6-6FD9-6749-87EB-43CBF2FB8DBB}"/>
              </a:ext>
            </a:extLst>
          </p:cNvPr>
          <p:cNvSpPr/>
          <p:nvPr/>
        </p:nvSpPr>
        <p:spPr>
          <a:xfrm>
            <a:off x="6035126" y="3528796"/>
            <a:ext cx="5387988" cy="2698712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6498F79-A12D-3344-8F84-CF7C4383B2D6}"/>
                  </a:ext>
                </a:extLst>
              </p:cNvPr>
              <p:cNvSpPr txBox="1"/>
              <p:nvPr/>
            </p:nvSpPr>
            <p:spPr>
              <a:xfrm>
                <a:off x="7963778" y="4529215"/>
                <a:ext cx="4921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GB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6498F79-A12D-3344-8F84-CF7C4383B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778" y="4529215"/>
                <a:ext cx="492122" cy="615553"/>
              </a:xfrm>
              <a:prstGeom prst="rect">
                <a:avLst/>
              </a:prstGeom>
              <a:blipFill>
                <a:blip r:embed="rId25"/>
                <a:stretch>
                  <a:fillRect l="-22500" r="-20000" b="-6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orme libre 48">
            <a:extLst>
              <a:ext uri="{FF2B5EF4-FFF2-40B4-BE49-F238E27FC236}">
                <a16:creationId xmlns:a16="http://schemas.microsoft.com/office/drawing/2014/main" id="{F26F252C-B4AF-0D4A-AA76-2DF6E9632523}"/>
              </a:ext>
            </a:extLst>
          </p:cNvPr>
          <p:cNvSpPr/>
          <p:nvPr/>
        </p:nvSpPr>
        <p:spPr>
          <a:xfrm>
            <a:off x="6045798" y="3980329"/>
            <a:ext cx="1731981" cy="1807285"/>
          </a:xfrm>
          <a:custGeom>
            <a:avLst/>
            <a:gdLst>
              <a:gd name="connsiteX0" fmla="*/ 10757 w 1731981"/>
              <a:gd name="connsiteY0" fmla="*/ 0 h 1807285"/>
              <a:gd name="connsiteX1" fmla="*/ 946673 w 1731981"/>
              <a:gd name="connsiteY1" fmla="*/ 451822 h 1807285"/>
              <a:gd name="connsiteX2" fmla="*/ 1452282 w 1731981"/>
              <a:gd name="connsiteY2" fmla="*/ 699247 h 1807285"/>
              <a:gd name="connsiteX3" fmla="*/ 1731981 w 1731981"/>
              <a:gd name="connsiteY3" fmla="*/ 935916 h 1807285"/>
              <a:gd name="connsiteX4" fmla="*/ 0 w 1731981"/>
              <a:gd name="connsiteY4" fmla="*/ 1807285 h 180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1981" h="1807285">
                <a:moveTo>
                  <a:pt x="10757" y="0"/>
                </a:moveTo>
                <a:lnTo>
                  <a:pt x="946673" y="451822"/>
                </a:lnTo>
                <a:lnTo>
                  <a:pt x="1452282" y="699247"/>
                </a:lnTo>
                <a:lnTo>
                  <a:pt x="1731981" y="935916"/>
                </a:lnTo>
                <a:lnTo>
                  <a:pt x="0" y="1807285"/>
                </a:ln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ED1B6EAE-E9A0-654A-B148-3C283B7DEEF6}"/>
              </a:ext>
            </a:extLst>
          </p:cNvPr>
          <p:cNvSpPr/>
          <p:nvPr/>
        </p:nvSpPr>
        <p:spPr>
          <a:xfrm>
            <a:off x="8616875" y="4109421"/>
            <a:ext cx="2043953" cy="1549101"/>
          </a:xfrm>
          <a:custGeom>
            <a:avLst/>
            <a:gdLst>
              <a:gd name="connsiteX0" fmla="*/ 591671 w 2043953"/>
              <a:gd name="connsiteY0" fmla="*/ 0 h 1549101"/>
              <a:gd name="connsiteX1" fmla="*/ 236669 w 2043953"/>
              <a:gd name="connsiteY1" fmla="*/ 398033 h 1549101"/>
              <a:gd name="connsiteX2" fmla="*/ 0 w 2043953"/>
              <a:gd name="connsiteY2" fmla="*/ 796066 h 1549101"/>
              <a:gd name="connsiteX3" fmla="*/ 537883 w 2043953"/>
              <a:gd name="connsiteY3" fmla="*/ 1549101 h 1549101"/>
              <a:gd name="connsiteX4" fmla="*/ 1333949 w 2043953"/>
              <a:gd name="connsiteY4" fmla="*/ 1237130 h 1549101"/>
              <a:gd name="connsiteX5" fmla="*/ 2043953 w 2043953"/>
              <a:gd name="connsiteY5" fmla="*/ 806824 h 1549101"/>
              <a:gd name="connsiteX6" fmla="*/ 1893346 w 2043953"/>
              <a:gd name="connsiteY6" fmla="*/ 602428 h 1549101"/>
              <a:gd name="connsiteX7" fmla="*/ 591671 w 2043953"/>
              <a:gd name="connsiteY7" fmla="*/ 0 h 154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953" h="1549101">
                <a:moveTo>
                  <a:pt x="591671" y="0"/>
                </a:moveTo>
                <a:lnTo>
                  <a:pt x="236669" y="398033"/>
                </a:lnTo>
                <a:lnTo>
                  <a:pt x="0" y="796066"/>
                </a:lnTo>
                <a:lnTo>
                  <a:pt x="537883" y="1549101"/>
                </a:lnTo>
                <a:lnTo>
                  <a:pt x="1333949" y="1237130"/>
                </a:lnTo>
                <a:lnTo>
                  <a:pt x="2043953" y="806824"/>
                </a:lnTo>
                <a:lnTo>
                  <a:pt x="1893346" y="602428"/>
                </a:lnTo>
                <a:lnTo>
                  <a:pt x="591671" y="0"/>
                </a:lnTo>
                <a:close/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orme libre 51">
            <a:extLst>
              <a:ext uri="{FF2B5EF4-FFF2-40B4-BE49-F238E27FC236}">
                <a16:creationId xmlns:a16="http://schemas.microsoft.com/office/drawing/2014/main" id="{8F71237F-D726-8845-8923-6436E1A73515}"/>
              </a:ext>
            </a:extLst>
          </p:cNvPr>
          <p:cNvSpPr/>
          <p:nvPr/>
        </p:nvSpPr>
        <p:spPr>
          <a:xfrm>
            <a:off x="7207624" y="3980329"/>
            <a:ext cx="1581374" cy="623944"/>
          </a:xfrm>
          <a:custGeom>
            <a:avLst/>
            <a:gdLst>
              <a:gd name="connsiteX0" fmla="*/ 0 w 1581374"/>
              <a:gd name="connsiteY0" fmla="*/ 32273 h 623944"/>
              <a:gd name="connsiteX1" fmla="*/ 527124 w 1581374"/>
              <a:gd name="connsiteY1" fmla="*/ 333487 h 623944"/>
              <a:gd name="connsiteX2" fmla="*/ 989703 w 1581374"/>
              <a:gd name="connsiteY2" fmla="*/ 451822 h 623944"/>
              <a:gd name="connsiteX3" fmla="*/ 1226371 w 1581374"/>
              <a:gd name="connsiteY3" fmla="*/ 623944 h 623944"/>
              <a:gd name="connsiteX4" fmla="*/ 1420009 w 1581374"/>
              <a:gd name="connsiteY4" fmla="*/ 494852 h 623944"/>
              <a:gd name="connsiteX5" fmla="*/ 1581374 w 1581374"/>
              <a:gd name="connsiteY5" fmla="*/ 150607 h 623944"/>
              <a:gd name="connsiteX6" fmla="*/ 1172583 w 1581374"/>
              <a:gd name="connsiteY6" fmla="*/ 32273 h 623944"/>
              <a:gd name="connsiteX7" fmla="*/ 989703 w 1581374"/>
              <a:gd name="connsiteY7" fmla="*/ 75304 h 623944"/>
              <a:gd name="connsiteX8" fmla="*/ 548640 w 1581374"/>
              <a:gd name="connsiteY8" fmla="*/ 0 h 623944"/>
              <a:gd name="connsiteX9" fmla="*/ 408790 w 1581374"/>
              <a:gd name="connsiteY9" fmla="*/ 43031 h 623944"/>
              <a:gd name="connsiteX10" fmla="*/ 53788 w 1581374"/>
              <a:gd name="connsiteY10" fmla="*/ 10758 h 623944"/>
              <a:gd name="connsiteX11" fmla="*/ 0 w 1581374"/>
              <a:gd name="connsiteY11" fmla="*/ 32273 h 62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1374" h="623944">
                <a:moveTo>
                  <a:pt x="0" y="32273"/>
                </a:moveTo>
                <a:lnTo>
                  <a:pt x="527124" y="333487"/>
                </a:lnTo>
                <a:lnTo>
                  <a:pt x="989703" y="451822"/>
                </a:lnTo>
                <a:lnTo>
                  <a:pt x="1226371" y="623944"/>
                </a:lnTo>
                <a:lnTo>
                  <a:pt x="1420009" y="494852"/>
                </a:lnTo>
                <a:lnTo>
                  <a:pt x="1581374" y="150607"/>
                </a:lnTo>
                <a:lnTo>
                  <a:pt x="1172583" y="32273"/>
                </a:lnTo>
                <a:lnTo>
                  <a:pt x="989703" y="75304"/>
                </a:lnTo>
                <a:lnTo>
                  <a:pt x="548640" y="0"/>
                </a:lnTo>
                <a:lnTo>
                  <a:pt x="408790" y="43031"/>
                </a:lnTo>
                <a:lnTo>
                  <a:pt x="53788" y="10758"/>
                </a:lnTo>
                <a:lnTo>
                  <a:pt x="0" y="32273"/>
                </a:lnTo>
                <a:close/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Forme libre 53">
            <a:extLst>
              <a:ext uri="{FF2B5EF4-FFF2-40B4-BE49-F238E27FC236}">
                <a16:creationId xmlns:a16="http://schemas.microsoft.com/office/drawing/2014/main" id="{C9E0A3A6-DCAE-4049-8838-32D3172D31FF}"/>
              </a:ext>
            </a:extLst>
          </p:cNvPr>
          <p:cNvSpPr/>
          <p:nvPr/>
        </p:nvSpPr>
        <p:spPr>
          <a:xfrm>
            <a:off x="7239896" y="5163671"/>
            <a:ext cx="1516829" cy="591670"/>
          </a:xfrm>
          <a:custGeom>
            <a:avLst/>
            <a:gdLst>
              <a:gd name="connsiteX0" fmla="*/ 0 w 1516829"/>
              <a:gd name="connsiteY0" fmla="*/ 591670 h 591670"/>
              <a:gd name="connsiteX1" fmla="*/ 1516829 w 1516829"/>
              <a:gd name="connsiteY1" fmla="*/ 527124 h 591670"/>
              <a:gd name="connsiteX2" fmla="*/ 1516829 w 1516829"/>
              <a:gd name="connsiteY2" fmla="*/ 527124 h 591670"/>
              <a:gd name="connsiteX3" fmla="*/ 1516829 w 1516829"/>
              <a:gd name="connsiteY3" fmla="*/ 376517 h 591670"/>
              <a:gd name="connsiteX4" fmla="*/ 1226372 w 1516829"/>
              <a:gd name="connsiteY4" fmla="*/ 0 h 591670"/>
              <a:gd name="connsiteX5" fmla="*/ 892885 w 1516829"/>
              <a:gd name="connsiteY5" fmla="*/ 193637 h 591670"/>
              <a:gd name="connsiteX6" fmla="*/ 613186 w 1516829"/>
              <a:gd name="connsiteY6" fmla="*/ 301214 h 591670"/>
              <a:gd name="connsiteX7" fmla="*/ 0 w 1516829"/>
              <a:gd name="connsiteY7" fmla="*/ 591670 h 591670"/>
              <a:gd name="connsiteX0" fmla="*/ 0 w 1516829"/>
              <a:gd name="connsiteY0" fmla="*/ 591670 h 591670"/>
              <a:gd name="connsiteX1" fmla="*/ 1516829 w 1516829"/>
              <a:gd name="connsiteY1" fmla="*/ 527124 h 591670"/>
              <a:gd name="connsiteX2" fmla="*/ 1516829 w 1516829"/>
              <a:gd name="connsiteY2" fmla="*/ 527124 h 591670"/>
              <a:gd name="connsiteX3" fmla="*/ 1516829 w 1516829"/>
              <a:gd name="connsiteY3" fmla="*/ 376517 h 591670"/>
              <a:gd name="connsiteX4" fmla="*/ 1226372 w 1516829"/>
              <a:gd name="connsiteY4" fmla="*/ 0 h 591670"/>
              <a:gd name="connsiteX5" fmla="*/ 892885 w 1516829"/>
              <a:gd name="connsiteY5" fmla="*/ 193637 h 591670"/>
              <a:gd name="connsiteX6" fmla="*/ 559398 w 1516829"/>
              <a:gd name="connsiteY6" fmla="*/ 258183 h 591670"/>
              <a:gd name="connsiteX7" fmla="*/ 0 w 1516829"/>
              <a:gd name="connsiteY7" fmla="*/ 591670 h 59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6829" h="591670">
                <a:moveTo>
                  <a:pt x="0" y="591670"/>
                </a:moveTo>
                <a:lnTo>
                  <a:pt x="1516829" y="527124"/>
                </a:lnTo>
                <a:lnTo>
                  <a:pt x="1516829" y="527124"/>
                </a:lnTo>
                <a:lnTo>
                  <a:pt x="1516829" y="376517"/>
                </a:lnTo>
                <a:lnTo>
                  <a:pt x="1226372" y="0"/>
                </a:lnTo>
                <a:lnTo>
                  <a:pt x="892885" y="193637"/>
                </a:lnTo>
                <a:lnTo>
                  <a:pt x="559398" y="258183"/>
                </a:lnTo>
                <a:lnTo>
                  <a:pt x="0" y="591670"/>
                </a:lnTo>
                <a:close/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orme libre 54">
            <a:extLst>
              <a:ext uri="{FF2B5EF4-FFF2-40B4-BE49-F238E27FC236}">
                <a16:creationId xmlns:a16="http://schemas.microsoft.com/office/drawing/2014/main" id="{BBE182C3-EA9C-F843-BB08-27184504836A}"/>
              </a:ext>
            </a:extLst>
          </p:cNvPr>
          <p:cNvSpPr/>
          <p:nvPr/>
        </p:nvSpPr>
        <p:spPr>
          <a:xfrm>
            <a:off x="5998081" y="3540435"/>
            <a:ext cx="5405025" cy="1117626"/>
          </a:xfrm>
          <a:custGeom>
            <a:avLst/>
            <a:gdLst>
              <a:gd name="connsiteX0" fmla="*/ 0 w 5357308"/>
              <a:gd name="connsiteY0" fmla="*/ 0 h 1140310"/>
              <a:gd name="connsiteX1" fmla="*/ 3205778 w 5357308"/>
              <a:gd name="connsiteY1" fmla="*/ 43030 h 1140310"/>
              <a:gd name="connsiteX2" fmla="*/ 5066851 w 5357308"/>
              <a:gd name="connsiteY2" fmla="*/ 892884 h 1140310"/>
              <a:gd name="connsiteX3" fmla="*/ 5292762 w 5357308"/>
              <a:gd name="connsiteY3" fmla="*/ 1054249 h 1140310"/>
              <a:gd name="connsiteX4" fmla="*/ 5357308 w 5357308"/>
              <a:gd name="connsiteY4" fmla="*/ 1140310 h 114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7308" h="1140310">
                <a:moveTo>
                  <a:pt x="0" y="0"/>
                </a:moveTo>
                <a:lnTo>
                  <a:pt x="3205778" y="43030"/>
                </a:lnTo>
                <a:lnTo>
                  <a:pt x="5066851" y="892884"/>
                </a:lnTo>
                <a:lnTo>
                  <a:pt x="5292762" y="1054249"/>
                </a:lnTo>
                <a:lnTo>
                  <a:pt x="5357308" y="1140310"/>
                </a:ln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orme libre 55">
            <a:extLst>
              <a:ext uri="{FF2B5EF4-FFF2-40B4-BE49-F238E27FC236}">
                <a16:creationId xmlns:a16="http://schemas.microsoft.com/office/drawing/2014/main" id="{C5C73F36-4AFE-294F-876C-B6C1AB8E5C9A}"/>
              </a:ext>
            </a:extLst>
          </p:cNvPr>
          <p:cNvSpPr/>
          <p:nvPr/>
        </p:nvSpPr>
        <p:spPr>
          <a:xfrm>
            <a:off x="6045798" y="5131398"/>
            <a:ext cx="5346550" cy="1075764"/>
          </a:xfrm>
          <a:custGeom>
            <a:avLst/>
            <a:gdLst>
              <a:gd name="connsiteX0" fmla="*/ 0 w 5346550"/>
              <a:gd name="connsiteY0" fmla="*/ 1075764 h 1075764"/>
              <a:gd name="connsiteX1" fmla="*/ 3205778 w 5346550"/>
              <a:gd name="connsiteY1" fmla="*/ 1075764 h 1075764"/>
              <a:gd name="connsiteX2" fmla="*/ 5056094 w 5346550"/>
              <a:gd name="connsiteY2" fmla="*/ 215153 h 1075764"/>
              <a:gd name="connsiteX3" fmla="*/ 5346550 w 5346550"/>
              <a:gd name="connsiteY3" fmla="*/ 0 h 107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6550" h="1075764">
                <a:moveTo>
                  <a:pt x="0" y="1075764"/>
                </a:moveTo>
                <a:lnTo>
                  <a:pt x="3205778" y="1075764"/>
                </a:lnTo>
                <a:lnTo>
                  <a:pt x="5056094" y="215153"/>
                </a:lnTo>
                <a:lnTo>
                  <a:pt x="5346550" y="0"/>
                </a:ln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4016F847-57B8-EB40-8587-3202E73A31E2}"/>
                  </a:ext>
                </a:extLst>
              </p:cNvPr>
              <p:cNvSpPr txBox="1"/>
              <p:nvPr/>
            </p:nvSpPr>
            <p:spPr>
              <a:xfrm>
                <a:off x="9021468" y="4263233"/>
                <a:ext cx="75723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fr-FR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1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fr-FR" sz="2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chemeClr val="accent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4016F847-57B8-EB40-8587-3202E73A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468" y="4263233"/>
                <a:ext cx="757234" cy="430887"/>
              </a:xfrm>
              <a:prstGeom prst="rect">
                <a:avLst/>
              </a:prstGeom>
              <a:blipFill>
                <a:blip r:embed="rId26"/>
                <a:stretch>
                  <a:fillRect l="-14754"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A363A953-6C49-D843-AEF9-261809725A57}"/>
              </a:ext>
            </a:extLst>
          </p:cNvPr>
          <p:cNvCxnSpPr>
            <a:cxnSpLocks/>
          </p:cNvCxnSpPr>
          <p:nvPr/>
        </p:nvCxnSpPr>
        <p:spPr>
          <a:xfrm>
            <a:off x="6030355" y="3540435"/>
            <a:ext cx="0" cy="43989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B674CD9-6BD5-6F46-86D4-BB1BAC8946FC}"/>
              </a:ext>
            </a:extLst>
          </p:cNvPr>
          <p:cNvCxnSpPr>
            <a:cxnSpLocks/>
          </p:cNvCxnSpPr>
          <p:nvPr/>
        </p:nvCxnSpPr>
        <p:spPr>
          <a:xfrm>
            <a:off x="6033051" y="5774653"/>
            <a:ext cx="0" cy="43989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07997D16-911B-C24F-8B17-1E603CE41CA0}"/>
              </a:ext>
            </a:extLst>
          </p:cNvPr>
          <p:cNvCxnSpPr>
            <a:cxnSpLocks/>
          </p:cNvCxnSpPr>
          <p:nvPr/>
        </p:nvCxnSpPr>
        <p:spPr>
          <a:xfrm>
            <a:off x="11423114" y="4683358"/>
            <a:ext cx="0" cy="43989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13388512-9340-DE48-9638-E804C9CA3163}"/>
                  </a:ext>
                </a:extLst>
              </p:cNvPr>
              <p:cNvSpPr txBox="1"/>
              <p:nvPr/>
            </p:nvSpPr>
            <p:spPr>
              <a:xfrm>
                <a:off x="6082091" y="3585442"/>
                <a:ext cx="75723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13388512-9340-DE48-9638-E804C9CA3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91" y="3585442"/>
                <a:ext cx="757234" cy="430887"/>
              </a:xfrm>
              <a:prstGeom prst="rect">
                <a:avLst/>
              </a:prstGeom>
              <a:blipFill>
                <a:blip r:embed="rId27"/>
                <a:stretch>
                  <a:fillRect l="-16393" b="-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C0FD1CB4-3823-904E-A802-624CADC9ECBB}"/>
                  </a:ext>
                </a:extLst>
              </p:cNvPr>
              <p:cNvSpPr txBox="1"/>
              <p:nvPr/>
            </p:nvSpPr>
            <p:spPr>
              <a:xfrm>
                <a:off x="6082985" y="5751614"/>
                <a:ext cx="75723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fr-FR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C0FD1CB4-3823-904E-A802-624CADC9E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985" y="5751614"/>
                <a:ext cx="757234" cy="430887"/>
              </a:xfrm>
              <a:prstGeom prst="rect">
                <a:avLst/>
              </a:prstGeom>
              <a:blipFill>
                <a:blip r:embed="rId28"/>
                <a:stretch>
                  <a:fillRect l="-16393" b="-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457E74CD-21BA-CA43-8165-4C2549B42E06}"/>
                  </a:ext>
                </a:extLst>
              </p:cNvPr>
              <p:cNvSpPr txBox="1"/>
              <p:nvPr/>
            </p:nvSpPr>
            <p:spPr>
              <a:xfrm>
                <a:off x="10723274" y="4640109"/>
                <a:ext cx="757234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sSub>
                      <m:sSubPr>
                        <m:ctrlPr>
                          <a:rPr lang="fr-FR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fr-FR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457E74CD-21BA-CA43-8165-4C2549B42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3274" y="4640109"/>
                <a:ext cx="757234" cy="430887"/>
              </a:xfrm>
              <a:prstGeom prst="rect">
                <a:avLst/>
              </a:prstGeom>
              <a:blipFill>
                <a:blip r:embed="rId29"/>
                <a:stretch>
                  <a:fillRect l="-14754" b="-1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E74F0E2C-EB85-294E-9EC8-0B4D179682FE}"/>
                  </a:ext>
                </a:extLst>
              </p:cNvPr>
              <p:cNvSpPr txBox="1"/>
              <p:nvPr/>
            </p:nvSpPr>
            <p:spPr>
              <a:xfrm>
                <a:off x="6311438" y="4605443"/>
                <a:ext cx="4841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en-GB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E74F0E2C-EB85-294E-9EC8-0B4D179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438" y="4605443"/>
                <a:ext cx="484107" cy="615553"/>
              </a:xfrm>
              <a:prstGeom prst="rect">
                <a:avLst/>
              </a:prstGeom>
              <a:blipFill>
                <a:blip r:embed="rId30"/>
                <a:stretch>
                  <a:fillRect l="-23077" r="-20513" b="-6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0BD4404-5FF5-4541-B0BF-CEAD22E31C49}"/>
                  </a:ext>
                </a:extLst>
              </p:cNvPr>
              <p:cNvSpPr txBox="1"/>
              <p:nvPr/>
            </p:nvSpPr>
            <p:spPr>
              <a:xfrm>
                <a:off x="10602469" y="3551219"/>
                <a:ext cx="4841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en-GB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50BD4404-5FF5-4541-B0BF-CEAD22E31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469" y="3551219"/>
                <a:ext cx="484107" cy="615553"/>
              </a:xfrm>
              <a:prstGeom prst="rect">
                <a:avLst/>
              </a:prstGeom>
              <a:blipFill>
                <a:blip r:embed="rId30"/>
                <a:stretch>
                  <a:fillRect l="-23077" r="-20513" b="-6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6AF8E5DF-2D23-A345-9865-44C081FD68A8}"/>
                  </a:ext>
                </a:extLst>
              </p:cNvPr>
              <p:cNvSpPr txBox="1"/>
              <p:nvPr/>
            </p:nvSpPr>
            <p:spPr>
              <a:xfrm>
                <a:off x="10658157" y="5686823"/>
                <a:ext cx="48410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en-GB" sz="4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6AF8E5DF-2D23-A345-9865-44C081FD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157" y="5686823"/>
                <a:ext cx="484107" cy="615553"/>
              </a:xfrm>
              <a:prstGeom prst="rect">
                <a:avLst/>
              </a:prstGeom>
              <a:blipFill>
                <a:blip r:embed="rId31"/>
                <a:stretch>
                  <a:fillRect l="-23077" r="-23077" b="-6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Flèche vers la droite 68">
            <a:extLst>
              <a:ext uri="{FF2B5EF4-FFF2-40B4-BE49-F238E27FC236}">
                <a16:creationId xmlns:a16="http://schemas.microsoft.com/office/drawing/2014/main" id="{A59A7606-A2BA-3444-BCCA-ECADE135D53F}"/>
              </a:ext>
            </a:extLst>
          </p:cNvPr>
          <p:cNvSpPr/>
          <p:nvPr/>
        </p:nvSpPr>
        <p:spPr>
          <a:xfrm rot="5400000">
            <a:off x="11256509" y="5239592"/>
            <a:ext cx="697424" cy="19703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CB6C193-94BA-644F-AB24-2C22F9A8C300}"/>
                  </a:ext>
                </a:extLst>
              </p:cNvPr>
              <p:cNvSpPr txBox="1"/>
              <p:nvPr/>
            </p:nvSpPr>
            <p:spPr>
              <a:xfrm>
                <a:off x="11568176" y="5445553"/>
                <a:ext cx="4632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latin typeface="Cambria Math" panose="02040503050406030204" pitchFamily="18" charset="0"/>
                        </a:rPr>
                        <m:t>𝒈</m:t>
                      </m:r>
                    </m:oMath>
                  </m:oMathPara>
                </a14:m>
                <a:endParaRPr lang="en-GB" sz="4000" b="1" dirty="0"/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CB6C193-94BA-644F-AB24-2C22F9A8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8176" y="5445553"/>
                <a:ext cx="463268" cy="615553"/>
              </a:xfrm>
              <a:prstGeom prst="rect">
                <a:avLst/>
              </a:prstGeom>
              <a:blipFill>
                <a:blip r:embed="rId32"/>
                <a:stretch>
                  <a:fillRect l="-27027" r="-27027" b="-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14903163-5BAA-204B-9CD7-D5F0DBADBBB8}"/>
              </a:ext>
            </a:extLst>
          </p:cNvPr>
          <p:cNvCxnSpPr/>
          <p:nvPr/>
        </p:nvCxnSpPr>
        <p:spPr>
          <a:xfrm>
            <a:off x="1689301" y="1734275"/>
            <a:ext cx="20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2EA9FFC3-8E51-2544-94AC-61508376890C}"/>
              </a:ext>
            </a:extLst>
          </p:cNvPr>
          <p:cNvCxnSpPr/>
          <p:nvPr/>
        </p:nvCxnSpPr>
        <p:spPr>
          <a:xfrm flipV="1">
            <a:off x="1695450" y="1396555"/>
            <a:ext cx="0" cy="337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86216FC6-80E6-9B45-B5AE-4EFBDF86B474}"/>
              </a:ext>
            </a:extLst>
          </p:cNvPr>
          <p:cNvCxnSpPr/>
          <p:nvPr/>
        </p:nvCxnSpPr>
        <p:spPr>
          <a:xfrm flipV="1">
            <a:off x="3794647" y="1396555"/>
            <a:ext cx="0" cy="337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78B24773-ABC3-5B47-B513-7F4B3B08A269}"/>
              </a:ext>
            </a:extLst>
          </p:cNvPr>
          <p:cNvCxnSpPr/>
          <p:nvPr/>
        </p:nvCxnSpPr>
        <p:spPr>
          <a:xfrm>
            <a:off x="3994091" y="1734275"/>
            <a:ext cx="93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F21E084D-5009-B046-A5B3-1D6F2C030D4C}"/>
              </a:ext>
            </a:extLst>
          </p:cNvPr>
          <p:cNvCxnSpPr/>
          <p:nvPr/>
        </p:nvCxnSpPr>
        <p:spPr>
          <a:xfrm flipV="1">
            <a:off x="4959619" y="1396555"/>
            <a:ext cx="0" cy="337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0CABDE7-38CD-0A4D-A975-236FCCAAC970}"/>
              </a:ext>
            </a:extLst>
          </p:cNvPr>
          <p:cNvCxnSpPr/>
          <p:nvPr/>
        </p:nvCxnSpPr>
        <p:spPr>
          <a:xfrm flipV="1">
            <a:off x="3997788" y="1396555"/>
            <a:ext cx="0" cy="337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7909486F-D4DD-7B44-A613-F7EA2F8BC3F5}"/>
                  </a:ext>
                </a:extLst>
              </p:cNvPr>
              <p:cNvSpPr txBox="1"/>
              <p:nvPr/>
            </p:nvSpPr>
            <p:spPr>
              <a:xfrm>
                <a:off x="2389963" y="1788780"/>
                <a:ext cx="5249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𝐶𝑝𝑙𝑦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7909486F-D4DD-7B44-A613-F7EA2F8BC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963" y="1788780"/>
                <a:ext cx="524952" cy="276999"/>
              </a:xfrm>
              <a:prstGeom prst="rect">
                <a:avLst/>
              </a:prstGeom>
              <a:blipFill>
                <a:blip r:embed="rId33"/>
                <a:stretch>
                  <a:fillRect l="-13953" r="-11628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989B1AC6-BAEC-6146-9C9D-BE5ADAC5ACB5}"/>
                  </a:ext>
                </a:extLst>
              </p:cNvPr>
              <p:cNvSpPr txBox="1"/>
              <p:nvPr/>
            </p:nvSpPr>
            <p:spPr>
              <a:xfrm>
                <a:off x="4348575" y="1788780"/>
                <a:ext cx="2974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989B1AC6-BAEC-6146-9C9D-BE5ADAC5A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575" y="1788780"/>
                <a:ext cx="297454" cy="276999"/>
              </a:xfrm>
              <a:prstGeom prst="rect">
                <a:avLst/>
              </a:prstGeom>
              <a:blipFill>
                <a:blip r:embed="rId34"/>
                <a:stretch>
                  <a:fillRect l="-12000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Espace réservé du numéro de diapositive 88">
            <a:extLst>
              <a:ext uri="{FF2B5EF4-FFF2-40B4-BE49-F238E27FC236}">
                <a16:creationId xmlns:a16="http://schemas.microsoft.com/office/drawing/2014/main" id="{0ABCD9A3-6AB3-EB45-AB66-B2CA54B2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4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EDA855F-FDF0-D64F-9F2A-80D8BF483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766C-F40F-BF47-89B6-286EFD0D80BF}" type="slidenum">
              <a:rPr lang="en-GB" smtClean="0"/>
              <a:t>2</a:t>
            </a:fld>
            <a:endParaRPr lang="en-GB"/>
          </a:p>
        </p:txBody>
      </p:sp>
      <p:pic>
        <p:nvPicPr>
          <p:cNvPr id="5" name="Untitled.mp4">
            <a:hlinkClick r:id="" action="ppaction://media"/>
            <a:extLst>
              <a:ext uri="{FF2B5EF4-FFF2-40B4-BE49-F238E27FC236}">
                <a16:creationId xmlns:a16="http://schemas.microsoft.com/office/drawing/2014/main" id="{AE8B8013-D039-6C47-9F90-48D8DA3EE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1730" y="339150"/>
            <a:ext cx="9008535" cy="5067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5A4427-60B8-8544-B660-2AE597775770}"/>
              </a:ext>
            </a:extLst>
          </p:cNvPr>
          <p:cNvSpPr/>
          <p:nvPr/>
        </p:nvSpPr>
        <p:spPr>
          <a:xfrm>
            <a:off x="-2" y="5873175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/>
              <a:t>Bikas</a:t>
            </a:r>
            <a:r>
              <a:rPr lang="fr-FR" sz="1600" dirty="0"/>
              <a:t>, H., P. </a:t>
            </a:r>
            <a:r>
              <a:rPr lang="fr-FR" sz="1600" dirty="0" err="1"/>
              <a:t>Stavropoulos</a:t>
            </a:r>
            <a:r>
              <a:rPr lang="fr-FR" sz="1600" dirty="0"/>
              <a:t>, and G. </a:t>
            </a:r>
            <a:r>
              <a:rPr lang="fr-FR" sz="1600" dirty="0" err="1"/>
              <a:t>Chryssolouris</a:t>
            </a:r>
            <a:r>
              <a:rPr lang="fr-FR" sz="1600" dirty="0"/>
              <a:t>, </a:t>
            </a:r>
            <a:r>
              <a:rPr lang="fr-FR" sz="1600" i="1" dirty="0"/>
              <a:t>Additive </a:t>
            </a:r>
            <a:r>
              <a:rPr lang="fr-FR" sz="1600" i="1" dirty="0" err="1"/>
              <a:t>Manufacturing</a:t>
            </a:r>
            <a:r>
              <a:rPr lang="fr-FR" sz="1600" i="1" dirty="0"/>
              <a:t> </a:t>
            </a:r>
            <a:r>
              <a:rPr lang="fr-FR" sz="1600" i="1" dirty="0" err="1"/>
              <a:t>Methods</a:t>
            </a:r>
            <a:r>
              <a:rPr lang="fr-FR" sz="1600" i="1" dirty="0"/>
              <a:t> and </a:t>
            </a:r>
            <a:r>
              <a:rPr lang="fr-FR" sz="1600" i="1" dirty="0" err="1"/>
              <a:t>Modelling</a:t>
            </a:r>
            <a:r>
              <a:rPr lang="fr-FR" sz="1600" i="1" dirty="0"/>
              <a:t> </a:t>
            </a:r>
            <a:r>
              <a:rPr lang="fr-FR" sz="1600" i="1" dirty="0" err="1"/>
              <a:t>Approaches</a:t>
            </a:r>
            <a:r>
              <a:rPr lang="fr-FR" sz="1600" i="1" dirty="0"/>
              <a:t>: A Critical </a:t>
            </a:r>
            <a:r>
              <a:rPr lang="fr-FR" sz="1600" i="1" dirty="0" err="1"/>
              <a:t>Review</a:t>
            </a:r>
            <a:r>
              <a:rPr lang="fr-FR" sz="1600" dirty="0"/>
              <a:t> In: The International Journal of Advanced </a:t>
            </a:r>
            <a:r>
              <a:rPr lang="fr-FR" sz="1600" dirty="0" err="1"/>
              <a:t>Manufacturing</a:t>
            </a:r>
            <a:r>
              <a:rPr lang="fr-FR" sz="1600" dirty="0"/>
              <a:t> </a:t>
            </a:r>
            <a:r>
              <a:rPr lang="fr-FR" sz="1600" dirty="0" err="1"/>
              <a:t>Technology</a:t>
            </a:r>
            <a:r>
              <a:rPr lang="fr-FR" sz="1600" dirty="0"/>
              <a:t> 83.1-4 (2016), pp. 389–405.</a:t>
            </a:r>
            <a:endParaRPr lang="fr-FR" sz="1600" dirty="0">
              <a:effectLst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6EBB46-1D15-DA4D-B07F-C57C15EA4389}"/>
              </a:ext>
            </a:extLst>
          </p:cNvPr>
          <p:cNvSpPr txBox="1"/>
          <p:nvPr/>
        </p:nvSpPr>
        <p:spPr>
          <a:xfrm>
            <a:off x="0" y="0"/>
            <a:ext cx="5321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Powder Bed Fusion (PBF)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1E3FA4-128C-AC45-8404-BD4894EA79A6}"/>
              </a:ext>
            </a:extLst>
          </p:cNvPr>
          <p:cNvSpPr txBox="1"/>
          <p:nvPr/>
        </p:nvSpPr>
        <p:spPr>
          <a:xfrm>
            <a:off x="-2" y="6456362"/>
            <a:ext cx="4395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https://</a:t>
            </a:r>
            <a:r>
              <a:rPr lang="en-GB" sz="1600" dirty="0" err="1"/>
              <a:t>www.youtube.com</a:t>
            </a:r>
            <a:r>
              <a:rPr lang="en-GB" sz="1600" dirty="0"/>
              <a:t>/</a:t>
            </a:r>
            <a:r>
              <a:rPr lang="en-GB" sz="1600" dirty="0" err="1"/>
              <a:t>watch?v</a:t>
            </a:r>
            <a:r>
              <a:rPr lang="en-GB" sz="1600" dirty="0"/>
              <a:t>=yiUUZxp7bLQ</a:t>
            </a:r>
          </a:p>
        </p:txBody>
      </p:sp>
    </p:spTree>
    <p:extLst>
      <p:ext uri="{BB962C8B-B14F-4D97-AF65-F5344CB8AC3E}">
        <p14:creationId xmlns:p14="http://schemas.microsoft.com/office/powerpoint/2010/main" val="19032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7ED5285-BBBC-164E-8227-93C514921A89}"/>
              </a:ext>
            </a:extLst>
          </p:cNvPr>
          <p:cNvSpPr txBox="1"/>
          <p:nvPr/>
        </p:nvSpPr>
        <p:spPr>
          <a:xfrm>
            <a:off x="0" y="0"/>
            <a:ext cx="9759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Derivatives with respect to the shape and path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04FEBCE-6A6B-2146-9B03-ACAC2A7D3FA0}"/>
                  </a:ext>
                </a:extLst>
              </p:cNvPr>
              <p:cNvSpPr txBox="1"/>
              <p:nvPr/>
            </p:nvSpPr>
            <p:spPr>
              <a:xfrm>
                <a:off x="-19050" y="1042023"/>
                <a:ext cx="5629746" cy="755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𝐶𝑝𝑙𝑦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sub>
                        <m:sup/>
                        <m:e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𝐴𝑒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d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04FEBCE-6A6B-2146-9B03-ACAC2A7D3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" y="1042023"/>
                <a:ext cx="5629746" cy="755591"/>
              </a:xfrm>
              <a:prstGeom prst="rect">
                <a:avLst/>
              </a:prstGeom>
              <a:blipFill>
                <a:blip r:embed="rId3"/>
                <a:stretch>
                  <a:fillRect l="-225" t="-157377" r="-450" b="-2360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F043E9-5F90-5444-8EC6-E914D234D4A3}"/>
                  </a:ext>
                </a:extLst>
              </p:cNvPr>
              <p:cNvSpPr txBox="1"/>
              <p:nvPr/>
            </p:nvSpPr>
            <p:spPr>
              <a:xfrm>
                <a:off x="6532816" y="1265929"/>
                <a:ext cx="224433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F043E9-5F90-5444-8EC6-E914D234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816" y="1265929"/>
                <a:ext cx="2244332" cy="307777"/>
              </a:xfrm>
              <a:prstGeom prst="rect">
                <a:avLst/>
              </a:prstGeom>
              <a:blipFill>
                <a:blip r:embed="rId4"/>
                <a:stretch>
                  <a:fillRect l="-1685" r="-1685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B42C2A6-9A34-1348-BF69-47E1725C1A3A}"/>
                  </a:ext>
                </a:extLst>
              </p:cNvPr>
              <p:cNvSpPr txBox="1"/>
              <p:nvPr/>
            </p:nvSpPr>
            <p:spPr>
              <a:xfrm>
                <a:off x="0" y="1772375"/>
                <a:ext cx="3579698" cy="755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B42C2A6-9A34-1348-BF69-47E1725C1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72375"/>
                <a:ext cx="3579698" cy="755591"/>
              </a:xfrm>
              <a:prstGeom prst="rect">
                <a:avLst/>
              </a:prstGeom>
              <a:blipFill>
                <a:blip r:embed="rId5"/>
                <a:stretch>
                  <a:fillRect l="-1064" t="-161667" r="-1064" b="-2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1CEF1D3-BDD6-E749-A618-F3A60F0FB705}"/>
                  </a:ext>
                </a:extLst>
              </p:cNvPr>
              <p:cNvSpPr txBox="1"/>
              <p:nvPr/>
            </p:nvSpPr>
            <p:spPr>
              <a:xfrm>
                <a:off x="-13207" y="2536118"/>
                <a:ext cx="8790355" cy="755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sub>
                                          </m:sSub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∖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𝑆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FR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1CEF1D3-BDD6-E749-A618-F3A60F0FB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07" y="2536118"/>
                <a:ext cx="8790355" cy="755591"/>
              </a:xfrm>
              <a:prstGeom prst="rect">
                <a:avLst/>
              </a:prstGeom>
              <a:blipFill>
                <a:blip r:embed="rId6"/>
                <a:stretch>
                  <a:fillRect l="-145" t="-161667" r="-145" b="-2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585BF8D-7FFB-5346-949A-361B0F64A895}"/>
                  </a:ext>
                </a:extLst>
              </p:cNvPr>
              <p:cNvSpPr txBox="1"/>
              <p:nvPr/>
            </p:nvSpPr>
            <p:spPr>
              <a:xfrm>
                <a:off x="3241904" y="3644265"/>
                <a:ext cx="7106625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585BF8D-7FFB-5346-949A-361B0F64A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04" y="3644265"/>
                <a:ext cx="7106625" cy="717376"/>
              </a:xfrm>
              <a:prstGeom prst="rect">
                <a:avLst/>
              </a:prstGeom>
              <a:blipFill>
                <a:blip r:embed="rId7"/>
                <a:stretch>
                  <a:fillRect l="-178" t="-170175" r="-535" b="-259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62B0C7E-473F-664F-83E9-350100F6529B}"/>
                  </a:ext>
                </a:extLst>
              </p:cNvPr>
              <p:cNvSpPr txBox="1"/>
              <p:nvPr/>
            </p:nvSpPr>
            <p:spPr>
              <a:xfrm>
                <a:off x="-28043" y="4805308"/>
                <a:ext cx="9798901" cy="717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/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𝑃𝑝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𝑃𝑝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62B0C7E-473F-664F-83E9-350100F65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043" y="4805308"/>
                <a:ext cx="9798901" cy="717376"/>
              </a:xfrm>
              <a:prstGeom prst="rect">
                <a:avLst/>
              </a:prstGeom>
              <a:blipFill>
                <a:blip r:embed="rId8"/>
                <a:stretch>
                  <a:fillRect t="-165517" r="-389" b="-25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6615D6F-2884-6A46-A115-F9AE9022C214}"/>
                  </a:ext>
                </a:extLst>
              </p:cNvPr>
              <p:cNvSpPr txBox="1"/>
              <p:nvPr/>
            </p:nvSpPr>
            <p:spPr>
              <a:xfrm>
                <a:off x="-32257" y="5948048"/>
                <a:ext cx="3192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 Light" panose="020B040302020202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fr-FR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 solution of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6615D6F-2884-6A46-A115-F9AE9022C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257" y="5948048"/>
                <a:ext cx="3192541" cy="369332"/>
              </a:xfrm>
              <a:prstGeom prst="rect">
                <a:avLst/>
              </a:prstGeom>
              <a:blipFill>
                <a:blip r:embed="rId9"/>
                <a:stretch>
                  <a:fillRect l="-1190" t="-6897" r="-397" b="-24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17">
            <a:extLst>
              <a:ext uri="{FF2B5EF4-FFF2-40B4-BE49-F238E27FC236}">
                <a16:creationId xmlns:a16="http://schemas.microsoft.com/office/drawing/2014/main" id="{0E1DE0AF-1AE8-E344-8B23-9B1502E6CD11}"/>
              </a:ext>
            </a:extLst>
          </p:cNvPr>
          <p:cNvGrpSpPr/>
          <p:nvPr/>
        </p:nvGrpSpPr>
        <p:grpSpPr>
          <a:xfrm>
            <a:off x="3346387" y="5875240"/>
            <a:ext cx="8559394" cy="884281"/>
            <a:chOff x="1929085" y="5635997"/>
            <a:chExt cx="8559394" cy="8842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21C431ED-3327-3C4F-BD59-EC74FCDA70AE}"/>
                    </a:ext>
                  </a:extLst>
                </p:cNvPr>
                <p:cNvSpPr txBox="1"/>
                <p:nvPr/>
              </p:nvSpPr>
              <p:spPr>
                <a:xfrm>
                  <a:off x="1929085" y="5635997"/>
                  <a:ext cx="7567841" cy="884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d>
                                  <m:dPr>
                                    <m:ctrlP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𝑖𝑛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fr-FR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𝑜𝑢𝑡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  <m:r>
                                              <a:rPr lang="fr-FR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∖</m:t>
                                            </m:r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21C431ED-3327-3C4F-BD59-EC74FCDA70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9085" y="5635997"/>
                  <a:ext cx="7567841" cy="884281"/>
                </a:xfrm>
                <a:prstGeom prst="rect">
                  <a:avLst/>
                </a:prstGeom>
                <a:blipFill>
                  <a:blip r:embed="rId10"/>
                  <a:stretch>
                    <a:fillRect l="-21943" t="-231429" b="-328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7573FE79-922F-E94F-8863-33D6926A03A0}"/>
                    </a:ext>
                  </a:extLst>
                </p:cNvPr>
                <p:cNvSpPr txBox="1"/>
                <p:nvPr/>
              </p:nvSpPr>
              <p:spPr>
                <a:xfrm>
                  <a:off x="2029809" y="5636455"/>
                  <a:ext cx="7430560" cy="4124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𝕝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∖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a14:m>
                  <a:r>
                    <a:rPr lang="en-GB" dirty="0"/>
                    <a:t>,</a:t>
                  </a: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7573FE79-922F-E94F-8863-33D6926A0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9809" y="5636455"/>
                  <a:ext cx="7430560" cy="412485"/>
                </a:xfrm>
                <a:prstGeom prst="rect">
                  <a:avLst/>
                </a:prstGeom>
                <a:blipFill>
                  <a:blip r:embed="rId11"/>
                  <a:stretch>
                    <a:fillRect l="-341" r="-852" b="-212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DF87D0F-18E6-8143-9B44-00C9D69B9222}"/>
                    </a:ext>
                  </a:extLst>
                </p:cNvPr>
                <p:cNvSpPr txBox="1"/>
                <p:nvPr/>
              </p:nvSpPr>
              <p:spPr>
                <a:xfrm>
                  <a:off x="2089325" y="6158347"/>
                  <a:ext cx="9739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dirty="0"/>
                    <a:t>,</a:t>
                  </a:r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DF87D0F-18E6-8143-9B44-00C9D69B92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325" y="6158347"/>
                  <a:ext cx="973921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9091" t="-27273" r="-12987" b="-5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D06DC326-3278-6D4F-96E7-8A4A827DEDB4}"/>
                    </a:ext>
                  </a:extLst>
                </p:cNvPr>
                <p:cNvSpPr txBox="1"/>
                <p:nvPr/>
              </p:nvSpPr>
              <p:spPr>
                <a:xfrm>
                  <a:off x="9737557" y="5704197"/>
                  <a:ext cx="622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D06DC326-3278-6D4F-96E7-8A4A827DE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7557" y="5704197"/>
                  <a:ext cx="622863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" r="-6000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55C6876-22B5-E74D-BE94-6E251AC12DBD}"/>
                    </a:ext>
                  </a:extLst>
                </p:cNvPr>
                <p:cNvSpPr txBox="1"/>
                <p:nvPr/>
              </p:nvSpPr>
              <p:spPr>
                <a:xfrm>
                  <a:off x="9737376" y="6048940"/>
                  <a:ext cx="7511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55C6876-22B5-E74D-BE94-6E251AC1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7376" y="6048940"/>
                  <a:ext cx="751103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7" r="-6667"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2E10055-62E8-C942-A0B8-B8E12824299A}"/>
                  </a:ext>
                </a:extLst>
              </p:cNvPr>
              <p:cNvSpPr txBox="1"/>
              <p:nvPr/>
            </p:nvSpPr>
            <p:spPr>
              <a:xfrm>
                <a:off x="0" y="3851696"/>
                <a:ext cx="24352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𝐶𝑝𝑙𝑦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2E10055-62E8-C942-A0B8-B8E128242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51696"/>
                <a:ext cx="2435218" cy="307777"/>
              </a:xfrm>
              <a:prstGeom prst="rect">
                <a:avLst/>
              </a:prstGeom>
              <a:blipFill>
                <a:blip r:embed="rId15"/>
                <a:stretch>
                  <a:fillRect l="-1563" r="-1563" b="-2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B231266-328E-CA47-8E49-F37ABB1A2B04}"/>
                  </a:ext>
                </a:extLst>
              </p:cNvPr>
              <p:cNvSpPr txBox="1"/>
              <p:nvPr/>
            </p:nvSpPr>
            <p:spPr>
              <a:xfrm>
                <a:off x="0" y="4439881"/>
                <a:ext cx="26981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)=0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B231266-328E-CA47-8E49-F37ABB1A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39881"/>
                <a:ext cx="2698175" cy="307777"/>
              </a:xfrm>
              <a:prstGeom prst="rect">
                <a:avLst/>
              </a:prstGeom>
              <a:blipFill>
                <a:blip r:embed="rId16"/>
                <a:stretch>
                  <a:fillRect l="-1415" r="-1887" b="-2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E641EBE0-2D2C-7D4A-A5AD-04D86950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70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CC0FE2E-4F96-1448-BEA7-75FC5E7ABD83}"/>
                  </a:ext>
                </a:extLst>
              </p:cNvPr>
              <p:cNvSpPr txBox="1"/>
              <p:nvPr/>
            </p:nvSpPr>
            <p:spPr>
              <a:xfrm>
                <a:off x="0" y="0"/>
                <a:ext cx="101309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Results – cantilever – </a:t>
                </a:r>
                <a:r>
                  <a:rPr lang="en-GB" sz="4000" b="1" dirty="0" err="1">
                    <a:latin typeface="+mj-lt"/>
                  </a:rPr>
                  <a:t>aluminum</a:t>
                </a:r>
                <a:r>
                  <a:rPr lang="en-GB" sz="4000" b="1" dirty="0"/>
                  <a:t> </a:t>
                </a:r>
                <a:r>
                  <a:rPr lang="en-GB" sz="4000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𝑡𝑎𝑟</m:t>
                        </m:r>
                      </m:sub>
                    </m:sSub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=1.1</m:t>
                    </m:r>
                    <m:sSup>
                      <m:sSup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CC0FE2E-4F96-1448-BEA7-75FC5E7AB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0130915" cy="707886"/>
              </a:xfrm>
              <a:prstGeom prst="rect">
                <a:avLst/>
              </a:prstGeom>
              <a:blipFill>
                <a:blip r:embed="rId9"/>
                <a:stretch>
                  <a:fillRect l="-2005" t="-12500" b="-3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9EFD7634-64A0-7C42-9B08-9747E6BCFAE4}"/>
              </a:ext>
            </a:extLst>
          </p:cNvPr>
          <p:cNvSpPr txBox="1"/>
          <p:nvPr/>
        </p:nvSpPr>
        <p:spPr>
          <a:xfrm>
            <a:off x="1312256" y="238715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INI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31A286B-37DA-154D-B916-17362CB3D149}"/>
              </a:ext>
            </a:extLst>
          </p:cNvPr>
          <p:cNvSpPr txBox="1"/>
          <p:nvPr/>
        </p:nvSpPr>
        <p:spPr>
          <a:xfrm>
            <a:off x="4994715" y="238715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SONLY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5228109-34E6-8D49-B584-3FC198244225}"/>
              </a:ext>
            </a:extLst>
          </p:cNvPr>
          <p:cNvSpPr txBox="1"/>
          <p:nvPr/>
        </p:nvSpPr>
        <p:spPr>
          <a:xfrm>
            <a:off x="1034684" y="43705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STEMP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D67D60-8AAC-2D48-B300-484607B7F4AA}"/>
              </a:ext>
            </a:extLst>
          </p:cNvPr>
          <p:cNvSpPr txBox="1"/>
          <p:nvPr/>
        </p:nvSpPr>
        <p:spPr>
          <a:xfrm>
            <a:off x="5169274" y="437058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fromINI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D9B8891-E4EB-7A4D-BC22-683B9320EA19}"/>
              </a:ext>
            </a:extLst>
          </p:cNvPr>
          <p:cNvSpPr txBox="1"/>
          <p:nvPr/>
        </p:nvSpPr>
        <p:spPr>
          <a:xfrm>
            <a:off x="1034684" y="64446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PONLY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44B986-6042-644F-BF5D-204F2ABFBED3}"/>
              </a:ext>
            </a:extLst>
          </p:cNvPr>
          <p:cNvSpPr txBox="1"/>
          <p:nvPr/>
        </p:nvSpPr>
        <p:spPr>
          <a:xfrm>
            <a:off x="5169274" y="64446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fromPONLY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8251E916-8C8E-D447-87DD-EAF9B19870AE}"/>
              </a:ext>
            </a:extLst>
          </p:cNvPr>
          <p:cNvGrpSpPr/>
          <p:nvPr/>
        </p:nvGrpSpPr>
        <p:grpSpPr>
          <a:xfrm>
            <a:off x="171874" y="737522"/>
            <a:ext cx="3240000" cy="1620750"/>
            <a:chOff x="171874" y="737522"/>
            <a:chExt cx="3240000" cy="16207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39520E7-FADE-BE41-BFD6-C2176644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874" y="737522"/>
              <a:ext cx="3240000" cy="810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05A4FE9-D844-A840-85D0-38DF357C5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171874" y="1548272"/>
              <a:ext cx="3240000" cy="810000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94BBF27-A68C-F74D-8489-E8BDEEC7CEBC}"/>
              </a:ext>
            </a:extLst>
          </p:cNvPr>
          <p:cNvGrpSpPr/>
          <p:nvPr/>
        </p:nvGrpSpPr>
        <p:grpSpPr>
          <a:xfrm>
            <a:off x="171874" y="2720197"/>
            <a:ext cx="3240000" cy="1620750"/>
            <a:chOff x="171874" y="737522"/>
            <a:chExt cx="3240000" cy="162075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C70B93F-C1F9-5944-B954-F33468AA8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874" y="737522"/>
              <a:ext cx="3240000" cy="810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6EA58E4-4555-F84F-824F-9B9A8B3BA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171874" y="1548272"/>
              <a:ext cx="3240000" cy="8100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1C4CF50-0E15-0040-9514-2CF644E93F80}"/>
              </a:ext>
            </a:extLst>
          </p:cNvPr>
          <p:cNvGrpSpPr/>
          <p:nvPr/>
        </p:nvGrpSpPr>
        <p:grpSpPr>
          <a:xfrm>
            <a:off x="4070133" y="2720197"/>
            <a:ext cx="3240000" cy="1620750"/>
            <a:chOff x="171874" y="737522"/>
            <a:chExt cx="3240000" cy="162075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F88194F-088B-A74D-98E7-7B2037C76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874" y="737522"/>
              <a:ext cx="3240000" cy="8100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35A8EE0-6B50-8140-B4EB-791ACA152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171874" y="1548272"/>
              <a:ext cx="3240000" cy="810000"/>
            </a:xfrm>
            <a:prstGeom prst="rect">
              <a:avLst/>
            </a:prstGeom>
          </p:spPr>
        </p:pic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163773EC-73EA-1344-811F-B5EC6A07F8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133" y="719149"/>
            <a:ext cx="3240000" cy="810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3947E25-2F0F-6446-8D58-8310B6BB1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4071868" y="1526520"/>
            <a:ext cx="3240000" cy="810000"/>
          </a:xfrm>
          <a:prstGeom prst="rect">
            <a:avLst/>
          </a:prstGeom>
        </p:spPr>
      </p:pic>
      <p:pic>
        <p:nvPicPr>
          <p:cNvPr id="41" name="all.mp4">
            <a:hlinkClick r:id="" action="ppaction://media"/>
            <a:extLst>
              <a:ext uri="{FF2B5EF4-FFF2-40B4-BE49-F238E27FC236}">
                <a16:creationId xmlns:a16="http://schemas.microsoft.com/office/drawing/2014/main" id="{C486DDB2-1B32-DB4C-AC9F-ED8D7E2F2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874" y="2709633"/>
            <a:ext cx="3240000" cy="810000"/>
          </a:xfrm>
          <a:prstGeom prst="rect">
            <a:avLst/>
          </a:prstGeom>
        </p:spPr>
      </p:pic>
      <p:pic>
        <p:nvPicPr>
          <p:cNvPr id="42" name="all.mp4">
            <a:hlinkClick r:id="" action="ppaction://media"/>
            <a:extLst>
              <a:ext uri="{FF2B5EF4-FFF2-40B4-BE49-F238E27FC236}">
                <a16:creationId xmlns:a16="http://schemas.microsoft.com/office/drawing/2014/main" id="{9F6D9446-4F14-5847-A0A8-55CCCC145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71874" y="3525290"/>
            <a:ext cx="3240000" cy="810000"/>
          </a:xfrm>
          <a:prstGeom prst="rect">
            <a:avLst/>
          </a:prstGeom>
        </p:spPr>
      </p:pic>
      <p:pic>
        <p:nvPicPr>
          <p:cNvPr id="43" name="all.mp4">
            <a:hlinkClick r:id="" action="ppaction://media"/>
            <a:extLst>
              <a:ext uri="{FF2B5EF4-FFF2-40B4-BE49-F238E27FC236}">
                <a16:creationId xmlns:a16="http://schemas.microsoft.com/office/drawing/2014/main" id="{33EC027E-1FE4-8C44-8A20-7EF430BAC9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0133" y="2720197"/>
            <a:ext cx="3240000" cy="810000"/>
          </a:xfrm>
          <a:prstGeom prst="rect">
            <a:avLst/>
          </a:prstGeom>
        </p:spPr>
      </p:pic>
      <p:pic>
        <p:nvPicPr>
          <p:cNvPr id="44" name="all.mp4">
            <a:hlinkClick r:id="" action="ppaction://media"/>
            <a:extLst>
              <a:ext uri="{FF2B5EF4-FFF2-40B4-BE49-F238E27FC236}">
                <a16:creationId xmlns:a16="http://schemas.microsoft.com/office/drawing/2014/main" id="{08E8766E-8842-3F4E-A698-0A916C71669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4070133" y="3524794"/>
            <a:ext cx="3240000" cy="810000"/>
          </a:xfrm>
          <a:prstGeom prst="rect">
            <a:avLst/>
          </a:prstGeom>
        </p:spPr>
      </p:pic>
      <p:grpSp>
        <p:nvGrpSpPr>
          <p:cNvPr id="45" name="Groupe 44">
            <a:extLst>
              <a:ext uri="{FF2B5EF4-FFF2-40B4-BE49-F238E27FC236}">
                <a16:creationId xmlns:a16="http://schemas.microsoft.com/office/drawing/2014/main" id="{628E091B-8F52-4045-8B7B-8E61DC6AE0B9}"/>
              </a:ext>
            </a:extLst>
          </p:cNvPr>
          <p:cNvGrpSpPr/>
          <p:nvPr/>
        </p:nvGrpSpPr>
        <p:grpSpPr>
          <a:xfrm>
            <a:off x="4070133" y="4823854"/>
            <a:ext cx="3240000" cy="1620750"/>
            <a:chOff x="171874" y="737522"/>
            <a:chExt cx="3240000" cy="1620750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2FB47450-2E8D-494A-BC9C-C01DA4A66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874" y="737522"/>
              <a:ext cx="3240000" cy="810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BF328CE0-00CD-DA44-9B95-12D4B1C7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171874" y="1548272"/>
              <a:ext cx="3240000" cy="810000"/>
            </a:xfrm>
            <a:prstGeom prst="rect">
              <a:avLst/>
            </a:prstGeom>
          </p:spPr>
        </p:pic>
      </p:grpSp>
      <p:pic>
        <p:nvPicPr>
          <p:cNvPr id="48" name="all.mp4">
            <a:hlinkClick r:id="" action="ppaction://media"/>
            <a:extLst>
              <a:ext uri="{FF2B5EF4-FFF2-40B4-BE49-F238E27FC236}">
                <a16:creationId xmlns:a16="http://schemas.microsoft.com/office/drawing/2014/main" id="{E9BD285E-58B6-7740-843E-17A2198A693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70133" y="4824229"/>
            <a:ext cx="3240000" cy="810000"/>
          </a:xfrm>
          <a:prstGeom prst="rect">
            <a:avLst/>
          </a:prstGeom>
        </p:spPr>
      </p:pic>
      <p:pic>
        <p:nvPicPr>
          <p:cNvPr id="49" name="all.mp4">
            <a:hlinkClick r:id="" action="ppaction://media"/>
            <a:extLst>
              <a:ext uri="{FF2B5EF4-FFF2-40B4-BE49-F238E27FC236}">
                <a16:creationId xmlns:a16="http://schemas.microsoft.com/office/drawing/2014/main" id="{B0F446AC-2E7B-FC4F-A006-D3AF6160E21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070133" y="5634417"/>
            <a:ext cx="3240000" cy="8100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37B75EF7-CA3A-7D4C-B7A9-5B52E49B0E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874" y="4825166"/>
            <a:ext cx="3240000" cy="8100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3A53B01E-CFB5-E048-A4D6-613358890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V="1">
            <a:off x="171874" y="5634979"/>
            <a:ext cx="3240000" cy="810000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2160D213-1FFC-2848-B5B8-89241C6F6E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0133" y="708891"/>
            <a:ext cx="3240000" cy="815226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1FAE0AA9-CD54-AE40-83C0-BBC4783C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V="1">
            <a:off x="4072847" y="1524117"/>
            <a:ext cx="3240000" cy="815226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389C9C7-C73A-184E-9E46-CC22DAC5B2A9}"/>
              </a:ext>
            </a:extLst>
          </p:cNvPr>
          <p:cNvSpPr/>
          <p:nvPr/>
        </p:nvSpPr>
        <p:spPr>
          <a:xfrm>
            <a:off x="3447146" y="4673747"/>
            <a:ext cx="4467069" cy="1812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Espace réservé du numéro de diapositive 116">
            <a:extLst>
              <a:ext uri="{FF2B5EF4-FFF2-40B4-BE49-F238E27FC236}">
                <a16:creationId xmlns:a16="http://schemas.microsoft.com/office/drawing/2014/main" id="{C60AC5E1-AAB7-DC4E-B55D-E536F3D9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21</a:t>
            </a:fld>
            <a:endParaRPr lang="en-GB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A092C323-51AB-F141-A95F-B0B4D9CC8626}"/>
              </a:ext>
            </a:extLst>
          </p:cNvPr>
          <p:cNvSpPr txBox="1"/>
          <p:nvPr/>
        </p:nvSpPr>
        <p:spPr>
          <a:xfrm>
            <a:off x="7252433" y="2893255"/>
            <a:ext cx="4939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Intuition of a link between part’s thickness and conductivity =&gt; Omega-shape path design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Boundary adaptation to the path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2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76" grpId="0" animBg="1"/>
      <p:bldP spid="11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235656D-02DC-B64D-988C-DBA9C4E75EA4}"/>
                  </a:ext>
                </a:extLst>
              </p:cNvPr>
              <p:cNvSpPr txBox="1"/>
              <p:nvPr/>
            </p:nvSpPr>
            <p:spPr>
              <a:xfrm>
                <a:off x="0" y="0"/>
                <a:ext cx="96745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Results – cantilever – titanium</a:t>
                </a:r>
                <a:r>
                  <a:rPr lang="en-GB" sz="4000" b="1" dirty="0"/>
                  <a:t> </a:t>
                </a:r>
                <a:r>
                  <a:rPr lang="en-GB" sz="4000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𝑡𝑎𝑟</m:t>
                        </m:r>
                      </m:sub>
                    </m:sSub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=1.1</m:t>
                    </m:r>
                    <m:sSup>
                      <m:sSup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235656D-02DC-B64D-988C-DBA9C4E75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74572" cy="707886"/>
              </a:xfrm>
              <a:prstGeom prst="rect">
                <a:avLst/>
              </a:prstGeom>
              <a:blipFill>
                <a:blip r:embed="rId8"/>
                <a:stretch>
                  <a:fillRect l="-2100" t="-12500" b="-3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F3788A35-107C-614F-BD5C-C24F11CA7C21}"/>
              </a:ext>
            </a:extLst>
          </p:cNvPr>
          <p:cNvSpPr txBox="1"/>
          <p:nvPr/>
        </p:nvSpPr>
        <p:spPr>
          <a:xfrm>
            <a:off x="1312256" y="238715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INI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E4938D-E1FC-EE40-BA2F-DEDBDD74D912}"/>
              </a:ext>
            </a:extLst>
          </p:cNvPr>
          <p:cNvSpPr txBox="1"/>
          <p:nvPr/>
        </p:nvSpPr>
        <p:spPr>
          <a:xfrm>
            <a:off x="4994715" y="238715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SONLY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F44EAC-974F-7140-8CC3-1584145F4CDF}"/>
              </a:ext>
            </a:extLst>
          </p:cNvPr>
          <p:cNvSpPr txBox="1"/>
          <p:nvPr/>
        </p:nvSpPr>
        <p:spPr>
          <a:xfrm>
            <a:off x="1034684" y="43705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STEMP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C7CC71-72E1-F343-99B5-A4B02A7A86E0}"/>
              </a:ext>
            </a:extLst>
          </p:cNvPr>
          <p:cNvSpPr txBox="1"/>
          <p:nvPr/>
        </p:nvSpPr>
        <p:spPr>
          <a:xfrm>
            <a:off x="5169274" y="437058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fromINI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5689E1-6970-374E-9325-8A559FCE1F0B}"/>
              </a:ext>
            </a:extLst>
          </p:cNvPr>
          <p:cNvSpPr txBox="1"/>
          <p:nvPr/>
        </p:nvSpPr>
        <p:spPr>
          <a:xfrm>
            <a:off x="1034684" y="64446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PONLY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6E0FAE-F3A9-EB48-9D5E-F91148186887}"/>
              </a:ext>
            </a:extLst>
          </p:cNvPr>
          <p:cNvSpPr txBox="1"/>
          <p:nvPr/>
        </p:nvSpPr>
        <p:spPr>
          <a:xfrm>
            <a:off x="5169274" y="64446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fromPONLY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CC24E3-C95C-9445-8CE8-DB71A0C2CC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133" y="719149"/>
            <a:ext cx="3240000" cy="81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3A7A50-EB73-FA4B-BD3B-E3A8B64C2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071868" y="1526520"/>
            <a:ext cx="3240000" cy="81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7C27C78-A23F-094D-BC80-E921F7F8AF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133" y="720466"/>
            <a:ext cx="3240000" cy="8152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661062-5CAC-1445-8006-30D465669A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4072847" y="1535692"/>
            <a:ext cx="3240000" cy="815226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1686F051-5EF6-5F48-BC90-6BF371D14D1E}"/>
              </a:ext>
            </a:extLst>
          </p:cNvPr>
          <p:cNvGrpSpPr/>
          <p:nvPr/>
        </p:nvGrpSpPr>
        <p:grpSpPr>
          <a:xfrm>
            <a:off x="106133" y="791061"/>
            <a:ext cx="3240000" cy="1615538"/>
            <a:chOff x="171874" y="867115"/>
            <a:chExt cx="3240000" cy="161553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D94430C-E692-3642-94A3-68950460A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874" y="867115"/>
              <a:ext cx="3240000" cy="81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9678941-AFE4-9B4B-B0FE-657C931F2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171874" y="1672653"/>
              <a:ext cx="3240000" cy="810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20FB7AD-C863-C74B-A479-26354F60F541}"/>
              </a:ext>
            </a:extLst>
          </p:cNvPr>
          <p:cNvGrpSpPr/>
          <p:nvPr/>
        </p:nvGrpSpPr>
        <p:grpSpPr>
          <a:xfrm>
            <a:off x="106133" y="2755045"/>
            <a:ext cx="3240000" cy="1615538"/>
            <a:chOff x="171874" y="867115"/>
            <a:chExt cx="3240000" cy="1615538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1526549-A537-CE44-9EAC-CFE7239DF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874" y="867115"/>
              <a:ext cx="3240000" cy="810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CA08CD0-1F47-D94D-AD07-25DCBAA3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171874" y="1672653"/>
              <a:ext cx="3240000" cy="810000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B0506A0-EC93-BF4B-91B5-C41BCC2B31B3}"/>
              </a:ext>
            </a:extLst>
          </p:cNvPr>
          <p:cNvGrpSpPr/>
          <p:nvPr/>
        </p:nvGrpSpPr>
        <p:grpSpPr>
          <a:xfrm>
            <a:off x="3845356" y="2752814"/>
            <a:ext cx="3240000" cy="1615538"/>
            <a:chOff x="171874" y="867115"/>
            <a:chExt cx="3240000" cy="1615538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4F103C7-FB94-B74B-9296-44E063B4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874" y="867115"/>
              <a:ext cx="3240000" cy="81000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38851339-5180-BC4A-A13D-D340EAB7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171874" y="1672653"/>
              <a:ext cx="3240000" cy="810000"/>
            </a:xfrm>
            <a:prstGeom prst="rect">
              <a:avLst/>
            </a:prstGeom>
          </p:spPr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8028FE0A-40A6-854F-BB42-21E1F5FAA3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33" y="4824604"/>
            <a:ext cx="3240000" cy="81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03339DF-259A-924A-87AB-4C59949B5A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107471" y="5630142"/>
            <a:ext cx="3240000" cy="810000"/>
          </a:xfrm>
          <a:prstGeom prst="rect">
            <a:avLst/>
          </a:prstGeom>
        </p:spPr>
      </p:pic>
      <p:pic>
        <p:nvPicPr>
          <p:cNvPr id="37" name="all.mp4">
            <a:hlinkClick r:id="" action="ppaction://media"/>
            <a:extLst>
              <a:ext uri="{FF2B5EF4-FFF2-40B4-BE49-F238E27FC236}">
                <a16:creationId xmlns:a16="http://schemas.microsoft.com/office/drawing/2014/main" id="{B23C0BAC-E9EA-D443-8C60-67AF5FC93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133" y="2755045"/>
            <a:ext cx="3240000" cy="810000"/>
          </a:xfrm>
          <a:prstGeom prst="rect">
            <a:avLst/>
          </a:prstGeom>
        </p:spPr>
      </p:pic>
      <p:pic>
        <p:nvPicPr>
          <p:cNvPr id="38" name="all.mp4">
            <a:hlinkClick r:id="" action="ppaction://media"/>
            <a:extLst>
              <a:ext uri="{FF2B5EF4-FFF2-40B4-BE49-F238E27FC236}">
                <a16:creationId xmlns:a16="http://schemas.microsoft.com/office/drawing/2014/main" id="{050F9CA6-D920-1E41-B835-C3519B616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106133" y="3565045"/>
            <a:ext cx="3240000" cy="810000"/>
          </a:xfrm>
          <a:prstGeom prst="rect">
            <a:avLst/>
          </a:prstGeom>
        </p:spPr>
      </p:pic>
      <p:pic>
        <p:nvPicPr>
          <p:cNvPr id="39" name="all.mp4">
            <a:hlinkClick r:id="" action="ppaction://media"/>
            <a:extLst>
              <a:ext uri="{FF2B5EF4-FFF2-40B4-BE49-F238E27FC236}">
                <a16:creationId xmlns:a16="http://schemas.microsoft.com/office/drawing/2014/main" id="{CCF7B4EA-13B1-6347-9B05-B96A109BEF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45356" y="2750185"/>
            <a:ext cx="3240000" cy="810000"/>
          </a:xfrm>
          <a:prstGeom prst="rect">
            <a:avLst/>
          </a:prstGeom>
        </p:spPr>
      </p:pic>
      <p:pic>
        <p:nvPicPr>
          <p:cNvPr id="40" name="all.mp4">
            <a:hlinkClick r:id="" action="ppaction://media"/>
            <a:extLst>
              <a:ext uri="{FF2B5EF4-FFF2-40B4-BE49-F238E27FC236}">
                <a16:creationId xmlns:a16="http://schemas.microsoft.com/office/drawing/2014/main" id="{FD387924-26E4-914A-AC78-2998C0C8AE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3845356" y="3560583"/>
            <a:ext cx="3240000" cy="810000"/>
          </a:xfrm>
          <a:prstGeom prst="rect">
            <a:avLst/>
          </a:prstGeom>
        </p:spPr>
      </p:pic>
      <p:pic>
        <p:nvPicPr>
          <p:cNvPr id="42" name="all.mp4">
            <a:hlinkClick r:id="" action="ppaction://media"/>
            <a:extLst>
              <a:ext uri="{FF2B5EF4-FFF2-40B4-BE49-F238E27FC236}">
                <a16:creationId xmlns:a16="http://schemas.microsoft.com/office/drawing/2014/main" id="{4EA5074F-40CB-0744-9206-5C88DF497B5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45356" y="4829066"/>
            <a:ext cx="3240000" cy="810000"/>
          </a:xfrm>
          <a:prstGeom prst="rect">
            <a:avLst/>
          </a:prstGeom>
        </p:spPr>
      </p:pic>
      <p:pic>
        <p:nvPicPr>
          <p:cNvPr id="43" name="all.mp4">
            <a:hlinkClick r:id="" action="ppaction://media"/>
            <a:extLst>
              <a:ext uri="{FF2B5EF4-FFF2-40B4-BE49-F238E27FC236}">
                <a16:creationId xmlns:a16="http://schemas.microsoft.com/office/drawing/2014/main" id="{A71836B2-29E0-9641-B509-6E8B25719CF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3845356" y="5634604"/>
            <a:ext cx="3240000" cy="8100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904D2AC-AE39-1440-8544-F8E671B03A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5000" y="1238250"/>
            <a:ext cx="0" cy="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6BAFFC5-B82E-B945-9A15-C1D783B78F68}"/>
              </a:ext>
            </a:extLst>
          </p:cNvPr>
          <p:cNvSpPr/>
          <p:nvPr/>
        </p:nvSpPr>
        <p:spPr>
          <a:xfrm>
            <a:off x="3552669" y="4661941"/>
            <a:ext cx="4467069" cy="1812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Espace réservé du numéro de diapositive 81">
            <a:extLst>
              <a:ext uri="{FF2B5EF4-FFF2-40B4-BE49-F238E27FC236}">
                <a16:creationId xmlns:a16="http://schemas.microsoft.com/office/drawing/2014/main" id="{EBCA20FA-D211-BF4A-B372-CA556EB9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22</a:t>
            </a:fld>
            <a:endParaRPr lang="en-GB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794F0699-5CF5-8847-B840-66867BF2AE9F}"/>
              </a:ext>
            </a:extLst>
          </p:cNvPr>
          <p:cNvSpPr txBox="1"/>
          <p:nvPr/>
        </p:nvSpPr>
        <p:spPr>
          <a:xfrm>
            <a:off x="7204788" y="2893217"/>
            <a:ext cx="49395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Intuition of a link between part’s thickness and conductivity =&gt; Omega-shape path design </a:t>
            </a:r>
            <a:br>
              <a:rPr lang="en-GB" dirty="0"/>
            </a:br>
            <a:r>
              <a:rPr lang="en-GB" dirty="0"/>
              <a:t>	           =&gt; </a:t>
            </a:r>
            <a:r>
              <a:rPr lang="en-GB" dirty="0">
                <a:solidFill>
                  <a:srgbClr val="FF0000"/>
                </a:solidFill>
              </a:rPr>
              <a:t>Wave-shape path design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Boundary adaptation to the path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9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6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1" grpId="0" animBg="1"/>
      <p:bldP spid="8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A813808-D784-B945-8F8F-CC15DDC4B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23</a:t>
            </a:fld>
            <a:endParaRPr lang="en-GB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D182EB5-026B-DD4D-AD6B-A63A8BBA442C}"/>
              </a:ext>
            </a:extLst>
          </p:cNvPr>
          <p:cNvSpPr txBox="1"/>
          <p:nvPr/>
        </p:nvSpPr>
        <p:spPr>
          <a:xfrm>
            <a:off x="597441" y="698095"/>
            <a:ext cx="574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Concurrent path and shape optimization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80B47-359B-3E40-A1BF-CBC12B9AE77E}"/>
              </a:ext>
            </a:extLst>
          </p:cNvPr>
          <p:cNvSpPr txBox="1"/>
          <p:nvPr/>
        </p:nvSpPr>
        <p:spPr>
          <a:xfrm>
            <a:off x="1518364" y="1186426"/>
            <a:ext cx="86356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Confirms the importance of the link between thickness and conductivity</a:t>
            </a:r>
            <a:br>
              <a:rPr lang="en-GB" sz="2000" dirty="0">
                <a:latin typeface="Helvetica Light" panose="020B0403020202020204" pitchFamily="34" charset="0"/>
              </a:rPr>
            </a:br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Boundary adapted to the path</a:t>
            </a:r>
            <a:br>
              <a:rPr lang="en-GB" sz="2000" dirty="0">
                <a:latin typeface="Helvetica Light" panose="020B0403020202020204" pitchFamily="34" charset="0"/>
              </a:rPr>
            </a:br>
            <a:endParaRPr lang="en-GB" sz="2000" dirty="0">
              <a:latin typeface="Helvetica Light" panose="020B0403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43BD33-C200-EA47-83B8-BAD8AA4EE455}"/>
              </a:ext>
            </a:extLst>
          </p:cNvPr>
          <p:cNvSpPr txBox="1"/>
          <p:nvPr/>
        </p:nvSpPr>
        <p:spPr>
          <a:xfrm>
            <a:off x="597441" y="2227481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Perspectives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460F46-8542-1642-8AA4-3012CD58FC7C}"/>
              </a:ext>
            </a:extLst>
          </p:cNvPr>
          <p:cNvSpPr txBox="1"/>
          <p:nvPr/>
        </p:nvSpPr>
        <p:spPr>
          <a:xfrm>
            <a:off x="1518364" y="2715812"/>
            <a:ext cx="105259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Further test the optimization on other test cases, a complexified model</a:t>
            </a:r>
            <a:br>
              <a:rPr lang="en-GB" sz="2000" dirty="0">
                <a:latin typeface="Helvetica Light" panose="020B0403020202020204" pitchFamily="34" charset="0"/>
              </a:rPr>
            </a:br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Include path topology modifications into the concurrent optimization</a:t>
            </a:r>
          </a:p>
          <a:p>
            <a:pPr marL="285750" indent="-285750">
              <a:buFontTx/>
              <a:buChar char="-"/>
            </a:pPr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Adapt the constraint to reality: advantage the phase constraint, define “steady state” constraints modelling transient quantities (kinematics) to take benefit from the very easy resolution process and shape optimization theory</a:t>
            </a:r>
          </a:p>
          <a:p>
            <a:pPr marL="285750" indent="-285750">
              <a:buFontTx/>
              <a:buChar char="-"/>
            </a:pPr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Optimize in the transient (general) model</a:t>
            </a:r>
          </a:p>
          <a:p>
            <a:pPr marL="285750" indent="-285750">
              <a:buFontTx/>
              <a:buChar char="-"/>
            </a:pPr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Add the resolution of a mechanical problem (full resolution or inherent strain method)</a:t>
            </a:r>
          </a:p>
          <a:p>
            <a:pPr marL="285750" indent="-285750">
              <a:buFontTx/>
              <a:buChar char="-"/>
            </a:pPr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3D considerations</a:t>
            </a:r>
          </a:p>
          <a:p>
            <a:endParaRPr lang="en-GB" sz="2000" dirty="0">
              <a:latin typeface="Helvetica Light" panose="020B0403020202020204" pitchFamily="34" charset="0"/>
            </a:endParaRPr>
          </a:p>
          <a:p>
            <a:br>
              <a:rPr lang="en-GB" sz="2000" dirty="0">
                <a:latin typeface="Helvetica Light" panose="020B0403020202020204" pitchFamily="34" charset="0"/>
              </a:rPr>
            </a:br>
            <a:endParaRPr lang="en-GB" sz="2000" dirty="0">
              <a:latin typeface="Helvetica Light" panose="020B0403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53FE191-2A1A-AA4B-9660-13751A8CFFC2}"/>
              </a:ext>
            </a:extLst>
          </p:cNvPr>
          <p:cNvSpPr txBox="1"/>
          <p:nvPr/>
        </p:nvSpPr>
        <p:spPr>
          <a:xfrm>
            <a:off x="0" y="0"/>
            <a:ext cx="622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Conclusions and perspectives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34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A813808-D784-B945-8F8F-CC15DDC4B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24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53FE191-2A1A-AA4B-9660-13751A8CFFC2}"/>
              </a:ext>
            </a:extLst>
          </p:cNvPr>
          <p:cNvSpPr txBox="1"/>
          <p:nvPr/>
        </p:nvSpPr>
        <p:spPr>
          <a:xfrm>
            <a:off x="0" y="0"/>
            <a:ext cx="2562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References </a:t>
            </a:r>
            <a:endParaRPr lang="en-GB" sz="40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FAD85-A0E2-3440-B752-841FFC1032D7}"/>
              </a:ext>
            </a:extLst>
          </p:cNvPr>
          <p:cNvSpPr/>
          <p:nvPr/>
        </p:nvSpPr>
        <p:spPr>
          <a:xfrm>
            <a:off x="1657350" y="1589711"/>
            <a:ext cx="96964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err="1">
                <a:latin typeface="Helvetica" pitchFamily="2" charset="0"/>
              </a:rPr>
              <a:t>M.Boissier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G.Allaire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C.Tournier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i="1" dirty="0">
                <a:latin typeface="Helvetica" pitchFamily="2" charset="0"/>
              </a:rPr>
              <a:t>Additive </a:t>
            </a:r>
            <a:r>
              <a:rPr lang="fr-FR" sz="2000" i="1" dirty="0" err="1">
                <a:latin typeface="Helvetica" pitchFamily="2" charset="0"/>
              </a:rPr>
              <a:t>Manufacturing</a:t>
            </a:r>
            <a:r>
              <a:rPr lang="fr-FR" sz="2000" i="1" dirty="0">
                <a:latin typeface="Helvetica" pitchFamily="2" charset="0"/>
              </a:rPr>
              <a:t> Scanning </a:t>
            </a:r>
            <a:r>
              <a:rPr lang="fr-FR" sz="2000" i="1" dirty="0" err="1">
                <a:latin typeface="Helvetica" pitchFamily="2" charset="0"/>
              </a:rPr>
              <a:t>Paths</a:t>
            </a:r>
            <a:r>
              <a:rPr lang="fr-FR" sz="2000" i="1" dirty="0">
                <a:latin typeface="Helvetica" pitchFamily="2" charset="0"/>
              </a:rPr>
              <a:t> </a:t>
            </a:r>
            <a:r>
              <a:rPr lang="fr-FR" sz="2000" i="1" dirty="0" err="1">
                <a:latin typeface="Helvetica" pitchFamily="2" charset="0"/>
              </a:rPr>
              <a:t>Optimization</a:t>
            </a:r>
            <a:r>
              <a:rPr lang="fr-FR" sz="2000" i="1" dirty="0">
                <a:latin typeface="Helvetica" pitchFamily="2" charset="0"/>
              </a:rPr>
              <a:t> </a:t>
            </a:r>
            <a:r>
              <a:rPr lang="fr-FR" sz="2000" i="1" dirty="0" err="1">
                <a:latin typeface="Helvetica" pitchFamily="2" charset="0"/>
              </a:rPr>
              <a:t>Using</a:t>
            </a:r>
            <a:r>
              <a:rPr lang="fr-FR" sz="2000" i="1" dirty="0">
                <a:latin typeface="Helvetica" pitchFamily="2" charset="0"/>
              </a:rPr>
              <a:t> Shape </a:t>
            </a:r>
            <a:r>
              <a:rPr lang="fr-FR" sz="2000" i="1" dirty="0" err="1">
                <a:latin typeface="Helvetica" pitchFamily="2" charset="0"/>
              </a:rPr>
              <a:t>Optimization</a:t>
            </a:r>
            <a:r>
              <a:rPr lang="fr-FR" sz="2000" i="1" dirty="0">
                <a:latin typeface="Helvetica" pitchFamily="2" charset="0"/>
              </a:rPr>
              <a:t> Tools</a:t>
            </a:r>
            <a:r>
              <a:rPr lang="fr-FR" sz="2000" dirty="0">
                <a:latin typeface="Helvetica" pitchFamily="2" charset="0"/>
              </a:rPr>
              <a:t>, SMO, 61:6, pp. 2437-2466 (2020)</a:t>
            </a:r>
          </a:p>
          <a:p>
            <a:pPr marL="285750" indent="-285750">
              <a:buFontTx/>
              <a:buChar char="-"/>
            </a:pPr>
            <a:endParaRPr lang="fr-FR" sz="20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err="1">
                <a:latin typeface="Helvetica" pitchFamily="2" charset="0"/>
              </a:rPr>
              <a:t>M.Boissier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G.Allaire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C.Tournier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i="1" dirty="0">
                <a:latin typeface="Helvetica" pitchFamily="2" charset="0"/>
              </a:rPr>
              <a:t>Concurrent </a:t>
            </a:r>
            <a:r>
              <a:rPr lang="fr-FR" sz="2000" i="1" dirty="0" err="1">
                <a:latin typeface="Helvetica" pitchFamily="2" charset="0"/>
              </a:rPr>
              <a:t>shape</a:t>
            </a:r>
            <a:r>
              <a:rPr lang="fr-FR" sz="2000" i="1" dirty="0">
                <a:latin typeface="Helvetica" pitchFamily="2" charset="0"/>
              </a:rPr>
              <a:t> </a:t>
            </a:r>
            <a:r>
              <a:rPr lang="fr-FR" sz="2000" i="1" dirty="0" err="1">
                <a:latin typeface="Helvetica" pitchFamily="2" charset="0"/>
              </a:rPr>
              <a:t>optimization</a:t>
            </a:r>
            <a:r>
              <a:rPr lang="fr-FR" sz="2000" i="1" dirty="0">
                <a:latin typeface="Helvetica" pitchFamily="2" charset="0"/>
              </a:rPr>
              <a:t> of the part and scanning </a:t>
            </a:r>
            <a:r>
              <a:rPr lang="fr-FR" sz="2000" i="1" dirty="0" err="1">
                <a:latin typeface="Helvetica" pitchFamily="2" charset="0"/>
              </a:rPr>
              <a:t>path</a:t>
            </a:r>
            <a:r>
              <a:rPr lang="fr-FR" sz="2000" i="1" dirty="0">
                <a:latin typeface="Helvetica" pitchFamily="2" charset="0"/>
              </a:rPr>
              <a:t> for additive </a:t>
            </a:r>
            <a:r>
              <a:rPr lang="fr-FR" sz="2000" i="1" dirty="0" err="1">
                <a:latin typeface="Helvetica" pitchFamily="2" charset="0"/>
              </a:rPr>
              <a:t>manufacturing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submitted</a:t>
            </a:r>
            <a:r>
              <a:rPr lang="fr-FR" sz="2000" dirty="0">
                <a:latin typeface="Helvetica" pitchFamily="2" charset="0"/>
              </a:rPr>
              <a:t> (2021). </a:t>
            </a:r>
            <a:r>
              <a:rPr lang="fr-FR" sz="2000" dirty="0"/>
              <a:t>⟨</a:t>
            </a:r>
            <a:r>
              <a:rPr lang="fr-FR" sz="2000" dirty="0"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hal-03124075</a:t>
            </a:r>
            <a:r>
              <a:rPr lang="fr-FR" sz="2000" dirty="0"/>
              <a:t>⟩</a:t>
            </a:r>
            <a:r>
              <a:rPr lang="fr-FR" sz="2000" dirty="0">
                <a:latin typeface="Helvetica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fr-FR" sz="20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err="1">
                <a:latin typeface="Helvetica" pitchFamily="2" charset="0"/>
              </a:rPr>
              <a:t>M.Boissier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Coupling</a:t>
            </a:r>
            <a:r>
              <a:rPr lang="fr-FR" sz="2000" dirty="0">
                <a:latin typeface="Helvetica" pitchFamily="2" charset="0"/>
              </a:rPr>
              <a:t> structural </a:t>
            </a:r>
            <a:r>
              <a:rPr lang="fr-FR" sz="2000" dirty="0" err="1">
                <a:latin typeface="Helvetica" pitchFamily="2" charset="0"/>
              </a:rPr>
              <a:t>optimization</a:t>
            </a:r>
            <a:r>
              <a:rPr lang="fr-FR" sz="2000" dirty="0">
                <a:latin typeface="Helvetica" pitchFamily="2" charset="0"/>
              </a:rPr>
              <a:t> and </a:t>
            </a:r>
            <a:r>
              <a:rPr lang="fr-FR" sz="2000" dirty="0" err="1">
                <a:latin typeface="Helvetica" pitchFamily="2" charset="0"/>
              </a:rPr>
              <a:t>trajectory</a:t>
            </a:r>
            <a:r>
              <a:rPr lang="fr-FR" sz="2000" dirty="0">
                <a:latin typeface="Helvetica" pitchFamily="2" charset="0"/>
              </a:rPr>
              <a:t> </a:t>
            </a:r>
            <a:r>
              <a:rPr lang="fr-FR" sz="2000" dirty="0" err="1">
                <a:latin typeface="Helvetica" pitchFamily="2" charset="0"/>
              </a:rPr>
              <a:t>optimization</a:t>
            </a:r>
            <a:r>
              <a:rPr lang="fr-FR" sz="2000" dirty="0">
                <a:latin typeface="Helvetica" pitchFamily="2" charset="0"/>
              </a:rPr>
              <a:t> </a:t>
            </a:r>
            <a:r>
              <a:rPr lang="fr-FR" sz="2000" dirty="0" err="1">
                <a:latin typeface="Helvetica" pitchFamily="2" charset="0"/>
              </a:rPr>
              <a:t>methods</a:t>
            </a:r>
            <a:r>
              <a:rPr lang="fr-FR" sz="2000" dirty="0">
                <a:latin typeface="Helvetica" pitchFamily="2" charset="0"/>
              </a:rPr>
              <a:t> in additive </a:t>
            </a:r>
            <a:r>
              <a:rPr lang="fr-FR" sz="2000" dirty="0" err="1">
                <a:latin typeface="Helvetica" pitchFamily="2" charset="0"/>
              </a:rPr>
              <a:t>manufacturing</a:t>
            </a:r>
            <a:r>
              <a:rPr lang="fr-FR" sz="2000" dirty="0">
                <a:latin typeface="Helvetica" pitchFamily="2" charset="0"/>
              </a:rPr>
              <a:t>, PhD </a:t>
            </a:r>
            <a:r>
              <a:rPr lang="fr-FR" sz="2000" dirty="0" err="1">
                <a:latin typeface="Helvetica" pitchFamily="2" charset="0"/>
              </a:rPr>
              <a:t>thesis</a:t>
            </a:r>
            <a:r>
              <a:rPr lang="fr-FR" sz="2000" dirty="0">
                <a:latin typeface="Helvetica" pitchFamily="2" charset="0"/>
              </a:rPr>
              <a:t> (2020)</a:t>
            </a:r>
            <a:br>
              <a:rPr lang="fr-FR" sz="2000" dirty="0">
                <a:latin typeface="Helvetica Light" panose="020B0403020202020204" pitchFamily="34" charset="0"/>
              </a:rPr>
            </a:br>
            <a:endParaRPr lang="fr-FR" sz="2000" dirty="0">
              <a:latin typeface="Helvetica Light" panose="020B0403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A6D3C3-6370-614F-AB51-1E4A7C5B4F64}"/>
              </a:ext>
            </a:extLst>
          </p:cNvPr>
          <p:cNvSpPr txBox="1"/>
          <p:nvPr/>
        </p:nvSpPr>
        <p:spPr>
          <a:xfrm>
            <a:off x="442913" y="1061551"/>
            <a:ext cx="4943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References on which this talk is based 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96DE42-46DA-0A41-B0F2-5CB3C3210AFE}"/>
              </a:ext>
            </a:extLst>
          </p:cNvPr>
          <p:cNvSpPr txBox="1"/>
          <p:nvPr/>
        </p:nvSpPr>
        <p:spPr>
          <a:xfrm>
            <a:off x="442913" y="4925392"/>
            <a:ext cx="782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Further reference for path optimization considering unsteadiness 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14B9E0-4D84-1E48-B481-21603F9D45A1}"/>
              </a:ext>
            </a:extLst>
          </p:cNvPr>
          <p:cNvSpPr/>
          <p:nvPr/>
        </p:nvSpPr>
        <p:spPr>
          <a:xfrm>
            <a:off x="1649987" y="5393186"/>
            <a:ext cx="10027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err="1">
                <a:latin typeface="Helvetica" pitchFamily="2" charset="0"/>
              </a:rPr>
              <a:t>M.Boissier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G.Allaire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C.Tournier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i="1" dirty="0">
                <a:latin typeface="Helvetica" pitchFamily="2" charset="0"/>
              </a:rPr>
              <a:t>Time </a:t>
            </a:r>
            <a:r>
              <a:rPr lang="fr-FR" sz="2000" i="1" dirty="0" err="1">
                <a:latin typeface="Helvetica" pitchFamily="2" charset="0"/>
              </a:rPr>
              <a:t>dependent</a:t>
            </a:r>
            <a:r>
              <a:rPr lang="fr-FR" sz="2000" i="1" dirty="0">
                <a:latin typeface="Helvetica" pitchFamily="2" charset="0"/>
              </a:rPr>
              <a:t> scanning </a:t>
            </a:r>
            <a:r>
              <a:rPr lang="fr-FR" sz="2000" i="1" dirty="0" err="1">
                <a:latin typeface="Helvetica" pitchFamily="2" charset="0"/>
              </a:rPr>
              <a:t>path</a:t>
            </a:r>
            <a:r>
              <a:rPr lang="fr-FR" sz="2000" i="1" dirty="0">
                <a:latin typeface="Helvetica" pitchFamily="2" charset="0"/>
              </a:rPr>
              <a:t> </a:t>
            </a:r>
            <a:r>
              <a:rPr lang="fr-FR" sz="2000" i="1" dirty="0" err="1">
                <a:latin typeface="Helvetica" pitchFamily="2" charset="0"/>
              </a:rPr>
              <a:t>optimization</a:t>
            </a:r>
            <a:r>
              <a:rPr lang="fr-FR" sz="2000" i="1" dirty="0">
                <a:latin typeface="Helvetica" pitchFamily="2" charset="0"/>
              </a:rPr>
              <a:t> for the </a:t>
            </a:r>
            <a:r>
              <a:rPr lang="fr-FR" sz="2000" i="1" dirty="0" err="1">
                <a:latin typeface="Helvetica" pitchFamily="2" charset="0"/>
              </a:rPr>
              <a:t>powder</a:t>
            </a:r>
            <a:r>
              <a:rPr lang="fr-FR" sz="2000" i="1" dirty="0">
                <a:latin typeface="Helvetica" pitchFamily="2" charset="0"/>
              </a:rPr>
              <a:t> </a:t>
            </a:r>
            <a:r>
              <a:rPr lang="fr-FR" sz="2000" i="1" dirty="0" err="1">
                <a:latin typeface="Helvetica" pitchFamily="2" charset="0"/>
              </a:rPr>
              <a:t>bed</a:t>
            </a:r>
            <a:r>
              <a:rPr lang="fr-FR" sz="2000" i="1" dirty="0">
                <a:latin typeface="Helvetica" pitchFamily="2" charset="0"/>
              </a:rPr>
              <a:t> fusion additive </a:t>
            </a:r>
            <a:r>
              <a:rPr lang="fr-FR" sz="2000" i="1" dirty="0" err="1">
                <a:latin typeface="Helvetica" pitchFamily="2" charset="0"/>
              </a:rPr>
              <a:t>manufacturing</a:t>
            </a:r>
            <a:r>
              <a:rPr lang="fr-FR" sz="2000" i="1" dirty="0">
                <a:latin typeface="Helvetica" pitchFamily="2" charset="0"/>
              </a:rPr>
              <a:t> </a:t>
            </a:r>
            <a:r>
              <a:rPr lang="fr-FR" sz="2000" i="1" dirty="0" err="1">
                <a:latin typeface="Helvetica" pitchFamily="2" charset="0"/>
              </a:rPr>
              <a:t>process</a:t>
            </a:r>
            <a:r>
              <a:rPr lang="fr-FR" sz="2000" dirty="0">
                <a:latin typeface="Helvetica" pitchFamily="2" charset="0"/>
              </a:rPr>
              <a:t>, </a:t>
            </a:r>
            <a:r>
              <a:rPr lang="fr-FR" sz="2000" dirty="0" err="1">
                <a:latin typeface="Helvetica" pitchFamily="2" charset="0"/>
              </a:rPr>
              <a:t>submitted</a:t>
            </a:r>
            <a:r>
              <a:rPr lang="fr-FR" sz="2000" dirty="0">
                <a:latin typeface="Helvetica" pitchFamily="2" charset="0"/>
              </a:rPr>
              <a:t> (2021). </a:t>
            </a:r>
            <a:r>
              <a:rPr lang="fr-FR" sz="2000" dirty="0"/>
              <a:t>⟨</a:t>
            </a:r>
            <a:r>
              <a:rPr lang="fr-FR" sz="2000" u="sng" dirty="0"/>
              <a:t>hal-03202102</a:t>
            </a:r>
            <a:r>
              <a:rPr lang="fr-FR" sz="2000" dirty="0"/>
              <a:t>⟩.</a:t>
            </a:r>
            <a:endParaRPr lang="fr-FR" sz="20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7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A23CF61-A294-254C-9261-0BC1337AA50F}"/>
              </a:ext>
            </a:extLst>
          </p:cNvPr>
          <p:cNvSpPr txBox="1"/>
          <p:nvPr/>
        </p:nvSpPr>
        <p:spPr>
          <a:xfrm>
            <a:off x="0" y="0"/>
            <a:ext cx="5077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Two dimensional model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40CED86-9A37-934D-AFF2-853C969798DA}"/>
              </a:ext>
            </a:extLst>
          </p:cNvPr>
          <p:cNvCxnSpPr>
            <a:cxnSpLocks/>
          </p:cNvCxnSpPr>
          <p:nvPr/>
        </p:nvCxnSpPr>
        <p:spPr>
          <a:xfrm>
            <a:off x="7934794" y="42335"/>
            <a:ext cx="0" cy="3626146"/>
          </a:xfrm>
          <a:prstGeom prst="line">
            <a:avLst/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A684C85-A421-D744-BF55-3C14FC7375F5}"/>
              </a:ext>
            </a:extLst>
          </p:cNvPr>
          <p:cNvSpPr txBox="1"/>
          <p:nvPr/>
        </p:nvSpPr>
        <p:spPr>
          <a:xfrm>
            <a:off x="8034730" y="6562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Macroscopic model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6F864A-2F8B-7741-8BC4-F3CE394EE532}"/>
              </a:ext>
            </a:extLst>
          </p:cNvPr>
          <p:cNvSpPr txBox="1"/>
          <p:nvPr/>
        </p:nvSpPr>
        <p:spPr>
          <a:xfrm>
            <a:off x="8034730" y="58693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Thermal problem only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C4BE47-EF66-D041-ADBE-D2E3CB53253E}"/>
              </a:ext>
            </a:extLst>
          </p:cNvPr>
          <p:cNvSpPr txBox="1"/>
          <p:nvPr/>
        </p:nvSpPr>
        <p:spPr>
          <a:xfrm>
            <a:off x="8034730" y="110823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No radiation nor convection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3EDFC4-A0C2-D342-A092-86DF6DD1A783}"/>
              </a:ext>
            </a:extLst>
          </p:cNvPr>
          <p:cNvSpPr txBox="1"/>
          <p:nvPr/>
        </p:nvSpPr>
        <p:spPr>
          <a:xfrm>
            <a:off x="8034730" y="162954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Adiabatic boundary conditions </a:t>
            </a:r>
          </a:p>
          <a:p>
            <a:r>
              <a:rPr lang="en-GB" dirty="0">
                <a:latin typeface="Helvetica Light" panose="020B0403020202020204" pitchFamily="34" charset="0"/>
              </a:rPr>
              <a:t>(Neuman)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E2799D-DEFE-114E-BE47-218D0A3FEB98}"/>
              </a:ext>
            </a:extLst>
          </p:cNvPr>
          <p:cNvSpPr txBox="1"/>
          <p:nvPr/>
        </p:nvSpPr>
        <p:spPr>
          <a:xfrm>
            <a:off x="8034730" y="242785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Gaussian source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4C3AA44-66D7-6C43-AE35-01CF43670D34}"/>
                  </a:ext>
                </a:extLst>
              </p:cNvPr>
              <p:cNvSpPr txBox="1"/>
              <p:nvPr/>
            </p:nvSpPr>
            <p:spPr>
              <a:xfrm>
                <a:off x="8016069" y="2943869"/>
                <a:ext cx="34899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 Light" panose="020B0403020202020204" pitchFamily="34" charset="0"/>
                  </a:rPr>
                  <a:t>Material coefficients (density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, </a:t>
                </a:r>
              </a:p>
              <a:p>
                <a:r>
                  <a:rPr lang="en-GB" dirty="0">
                    <a:latin typeface="Helvetica Light" panose="020B0403020202020204" pitchFamily="34" charset="0"/>
                  </a:rPr>
                  <a:t>heat capacity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, conductivity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>
                    <a:latin typeface="Helvetica Light" panose="020B0403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4C3AA44-66D7-6C43-AE35-01CF43670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069" y="2943869"/>
                <a:ext cx="3489994" cy="646331"/>
              </a:xfrm>
              <a:prstGeom prst="rect">
                <a:avLst/>
              </a:prstGeom>
              <a:blipFill>
                <a:blip r:embed="rId3"/>
                <a:stretch>
                  <a:fillRect l="-1087" t="-3846" r="-362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DC0CC26-1619-FF4B-9EAC-B47736E0F665}"/>
              </a:ext>
            </a:extLst>
          </p:cNvPr>
          <p:cNvCxnSpPr/>
          <p:nvPr/>
        </p:nvCxnSpPr>
        <p:spPr>
          <a:xfrm>
            <a:off x="7934794" y="3631430"/>
            <a:ext cx="0" cy="95369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6B39E589-E360-D641-ABEC-84A492C13EEF}"/>
              </a:ext>
            </a:extLst>
          </p:cNvPr>
          <p:cNvSpPr txBox="1"/>
          <p:nvPr/>
        </p:nvSpPr>
        <p:spPr>
          <a:xfrm>
            <a:off x="8034730" y="374632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Two dimensional domain</a:t>
            </a:r>
          </a:p>
        </p:txBody>
      </p:sp>
      <p:sp>
        <p:nvSpPr>
          <p:cNvPr id="42" name="Espace réservé du numéro de diapositive 41">
            <a:extLst>
              <a:ext uri="{FF2B5EF4-FFF2-40B4-BE49-F238E27FC236}">
                <a16:creationId xmlns:a16="http://schemas.microsoft.com/office/drawing/2014/main" id="{34D1BF2A-F44C-F645-A863-0742E22B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25</a:t>
            </a:fld>
            <a:endParaRPr lang="en-GB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1B8E8D5B-3D98-1640-A98A-7986B46C450E}"/>
              </a:ext>
            </a:extLst>
          </p:cNvPr>
          <p:cNvGrpSpPr/>
          <p:nvPr/>
        </p:nvGrpSpPr>
        <p:grpSpPr>
          <a:xfrm>
            <a:off x="0" y="1289203"/>
            <a:ext cx="7906374" cy="1258611"/>
            <a:chOff x="-31915" y="1217526"/>
            <a:chExt cx="7906374" cy="12586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33B60060-E789-D94B-818F-5EC067DFD77B}"/>
                    </a:ext>
                  </a:extLst>
                </p:cNvPr>
                <p:cNvSpPr txBox="1"/>
                <p:nvPr/>
              </p:nvSpPr>
              <p:spPr>
                <a:xfrm>
                  <a:off x="5997599" y="1713363"/>
                  <a:ext cx="18768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33B60060-E789-D94B-818F-5EC067DFD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599" y="1713363"/>
                  <a:ext cx="1876860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1342" b="-136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A311735A-8DFB-8C4C-AABC-02A0CEAC6C5B}"/>
                </a:ext>
              </a:extLst>
            </p:cNvPr>
            <p:cNvGrpSpPr/>
            <p:nvPr/>
          </p:nvGrpSpPr>
          <p:grpSpPr>
            <a:xfrm>
              <a:off x="-31915" y="1217526"/>
              <a:ext cx="7773250" cy="1258611"/>
              <a:chOff x="-31915" y="1217526"/>
              <a:chExt cx="7773250" cy="125861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ZoneTexte 45">
                    <a:extLst>
                      <a:ext uri="{FF2B5EF4-FFF2-40B4-BE49-F238E27FC236}">
                        <a16:creationId xmlns:a16="http://schemas.microsoft.com/office/drawing/2014/main" id="{887E2A82-634A-E340-8E53-C3DD9B1E594F}"/>
                      </a:ext>
                    </a:extLst>
                  </p:cNvPr>
                  <p:cNvSpPr txBox="1"/>
                  <p:nvPr/>
                </p:nvSpPr>
                <p:spPr>
                  <a:xfrm>
                    <a:off x="-31915" y="1227590"/>
                    <a:ext cx="1306833" cy="12485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GB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𝑐𝑏𝑘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𝑥𝑤𝑛</m:t>
                                  </m:r>
                                </m:e>
                                <m:e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fr-FR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𝑏𝑐𝑗𝑘𝑥𝑐</m:t>
                                  </m:r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GB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𝑐𝑗𝑘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𝑗𝑥𝑘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𝑐𝑗𝑘</m:t>
                                        </m:r>
                                      </m:e>
                                    </m:mr>
                                  </m:m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6" name="ZoneTexte 45">
                    <a:extLst>
                      <a:ext uri="{FF2B5EF4-FFF2-40B4-BE49-F238E27FC236}">
                        <a16:creationId xmlns:a16="http://schemas.microsoft.com/office/drawing/2014/main" id="{887E2A82-634A-E340-8E53-C3DD9B1E59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1915" y="1227590"/>
                    <a:ext cx="1306833" cy="12485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3883" b="-1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ZoneTexte 46">
                    <a:extLst>
                      <a:ext uri="{FF2B5EF4-FFF2-40B4-BE49-F238E27FC236}">
                        <a16:creationId xmlns:a16="http://schemas.microsoft.com/office/drawing/2014/main" id="{F5038D4E-E08D-7B4A-AB53-3AE71BD68F2D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74" y="1217526"/>
                    <a:ext cx="5786199" cy="31265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𝛽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𝑖𝑛𝑖</m:t>
                                </m:r>
                              </m:sub>
                            </m:sSub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GB" dirty="0"/>
                      <a:t>,</a:t>
                    </a:r>
                  </a:p>
                </p:txBody>
              </p:sp>
            </mc:Choice>
            <mc:Fallback xmlns="">
              <p:sp>
                <p:nvSpPr>
                  <p:cNvPr id="47" name="ZoneTexte 46">
                    <a:extLst>
                      <a:ext uri="{FF2B5EF4-FFF2-40B4-BE49-F238E27FC236}">
                        <a16:creationId xmlns:a16="http://schemas.microsoft.com/office/drawing/2014/main" id="{F5038D4E-E08D-7B4A-AB53-3AE71BD68F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974" y="1217526"/>
                    <a:ext cx="5786199" cy="31265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16" t="-16000" r="-1535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FF9FD63D-CAF6-7B49-AEA7-7D906410A917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74" y="1695946"/>
                    <a:ext cx="148784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)=0</m:t>
                        </m:r>
                      </m:oMath>
                    </a14:m>
                    <a:r>
                      <a:rPr lang="en-GB" dirty="0"/>
                      <a:t>,</a:t>
                    </a:r>
                  </a:p>
                </p:txBody>
              </p:sp>
            </mc:Choice>
            <mc:Fallback xmlns=""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FF9FD63D-CAF6-7B49-AEA7-7D906410A9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974" y="1695946"/>
                    <a:ext cx="1487843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085" t="-21739" r="-8475" b="-4782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B7503987-8EDB-794A-A2AA-A5C6884AD25A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74" y="2162231"/>
                    <a:ext cx="17190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𝑖𝑛𝑖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GB" dirty="0"/>
                      <a:t>,</a:t>
                    </a:r>
                  </a:p>
                </p:txBody>
              </p:sp>
            </mc:Choice>
            <mc:Fallback xmlns=""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B7503987-8EDB-794A-A2AA-A5C6884AD2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974" y="2162231"/>
                    <a:ext cx="1719060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412" t="-26087" r="-7353" b="-4782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DCDBA7D5-E5BE-9D4A-A1FF-FF60839FA259}"/>
                      </a:ext>
                    </a:extLst>
                  </p:cNvPr>
                  <p:cNvSpPr txBox="1"/>
                  <p:nvPr/>
                </p:nvSpPr>
                <p:spPr>
                  <a:xfrm>
                    <a:off x="5992716" y="1253177"/>
                    <a:ext cx="174861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DCDBA7D5-E5BE-9D4A-A1FF-FF60839FA2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2716" y="1253177"/>
                    <a:ext cx="1748619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439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96B661E9-7993-674A-BC09-A1AFE94B4DC7}"/>
                      </a:ext>
                    </a:extLst>
                  </p:cNvPr>
                  <p:cNvSpPr txBox="1"/>
                  <p:nvPr/>
                </p:nvSpPr>
                <p:spPr>
                  <a:xfrm>
                    <a:off x="6022408" y="2156132"/>
                    <a:ext cx="62286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96B661E9-7993-674A-BC09-A1AFE94B4D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2408" y="2156132"/>
                    <a:ext cx="622863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000" r="-4000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77504556-8BCA-C842-ADA3-DEDB697FC092}"/>
              </a:ext>
            </a:extLst>
          </p:cNvPr>
          <p:cNvSpPr txBox="1"/>
          <p:nvPr/>
        </p:nvSpPr>
        <p:spPr>
          <a:xfrm>
            <a:off x="48694" y="2691582"/>
            <a:ext cx="2125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Gaussian source</a:t>
            </a:r>
          </a:p>
          <a:p>
            <a:endParaRPr lang="en-GB" sz="2000" b="1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104B811-756C-6D4E-A5E8-D7AF39782A2D}"/>
              </a:ext>
            </a:extLst>
          </p:cNvPr>
          <p:cNvSpPr txBox="1"/>
          <p:nvPr/>
        </p:nvSpPr>
        <p:spPr>
          <a:xfrm>
            <a:off x="48694" y="742757"/>
            <a:ext cx="2725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Helvetica Light" panose="020B0403020202020204" pitchFamily="34" charset="0"/>
              </a:rPr>
              <a:t>Temperature equation</a:t>
            </a:r>
          </a:p>
          <a:p>
            <a:endParaRPr lang="en-GB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2A56AB3B-6042-924E-9F13-F95B752DDD1C}"/>
                  </a:ext>
                </a:extLst>
              </p:cNvPr>
              <p:cNvSpPr txBox="1"/>
              <p:nvPr/>
            </p:nvSpPr>
            <p:spPr>
              <a:xfrm>
                <a:off x="653416" y="2986591"/>
                <a:ext cx="5661293" cy="6939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𝑃𝑒𝑥𝑝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d>
                                        <m:dPr>
                                          <m:ctrlP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        0≤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2A56AB3B-6042-924E-9F13-F95B752DD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6" y="2986591"/>
                <a:ext cx="5661293" cy="693973"/>
              </a:xfrm>
              <a:prstGeom prst="rect">
                <a:avLst/>
              </a:prstGeom>
              <a:blipFill>
                <a:blip r:embed="rId11"/>
                <a:stretch>
                  <a:fillRect l="-447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2F5477D-37E6-9945-AB36-FF6273F8D4B7}"/>
                  </a:ext>
                </a:extLst>
              </p:cNvPr>
              <p:cNvSpPr txBox="1"/>
              <p:nvPr/>
            </p:nvSpPr>
            <p:spPr>
              <a:xfrm>
                <a:off x="3655560" y="3807299"/>
                <a:ext cx="1105559" cy="62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acc>
                            <m:accPr>
                              <m:chr m:val="̃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2F5477D-37E6-9945-AB36-FF6273F8D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560" y="3807299"/>
                <a:ext cx="1105559" cy="624017"/>
              </a:xfrm>
              <a:prstGeom prst="rect">
                <a:avLst/>
              </a:prstGeom>
              <a:blipFill>
                <a:blip r:embed="rId12"/>
                <a:stretch>
                  <a:fillRect l="-5747" t="-6122" r="-1149" b="-122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7BD1998-9F73-CB4A-B634-B5E64C1026A9}"/>
                  </a:ext>
                </a:extLst>
              </p:cNvPr>
              <p:cNvSpPr txBox="1"/>
              <p:nvPr/>
            </p:nvSpPr>
            <p:spPr>
              <a:xfrm>
                <a:off x="5524309" y="3829236"/>
                <a:ext cx="1064266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7BD1998-9F73-CB4A-B634-B5E64C102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309" y="3829236"/>
                <a:ext cx="1064266" cy="582467"/>
              </a:xfrm>
              <a:prstGeom prst="rect">
                <a:avLst/>
              </a:prstGeom>
              <a:blipFill>
                <a:blip r:embed="rId13"/>
                <a:stretch>
                  <a:fillRect l="-7059" t="-2174" r="-3529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8E5DA6BC-220D-6342-A8A0-3200E6F4596D}"/>
                  </a:ext>
                </a:extLst>
              </p:cNvPr>
              <p:cNvSpPr txBox="1"/>
              <p:nvPr/>
            </p:nvSpPr>
            <p:spPr>
              <a:xfrm>
                <a:off x="707187" y="4042637"/>
                <a:ext cx="19922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8E5DA6BC-220D-6342-A8A0-3200E6F45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87" y="4042637"/>
                <a:ext cx="199221" cy="307777"/>
              </a:xfrm>
              <a:prstGeom prst="rect">
                <a:avLst/>
              </a:prstGeom>
              <a:blipFill>
                <a:blip r:embed="rId14"/>
                <a:stretch>
                  <a:fillRect l="-25000" r="-25000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ZoneTexte 56">
            <a:extLst>
              <a:ext uri="{FF2B5EF4-FFF2-40B4-BE49-F238E27FC236}">
                <a16:creationId xmlns:a16="http://schemas.microsoft.com/office/drawing/2014/main" id="{F605C5CF-7A7E-854D-A80C-A98BDBFFDD6F}"/>
              </a:ext>
            </a:extLst>
          </p:cNvPr>
          <p:cNvSpPr txBox="1"/>
          <p:nvPr/>
        </p:nvSpPr>
        <p:spPr>
          <a:xfrm>
            <a:off x="1053090" y="4004523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Characteristic length</a:t>
            </a:r>
          </a:p>
          <a:p>
            <a:endParaRPr lang="en-GB" b="1" dirty="0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EFA9AE7D-E675-9842-9269-7516676957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8552" y="4667591"/>
            <a:ext cx="2148866" cy="214272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1277C3D-653D-BB44-B2FA-75BD0BE5DAE3}"/>
              </a:ext>
            </a:extLst>
          </p:cNvPr>
          <p:cNvSpPr txBox="1"/>
          <p:nvPr/>
        </p:nvSpPr>
        <p:spPr>
          <a:xfrm>
            <a:off x="8014471" y="427337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Constant source speed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1471858-89D5-7940-9643-EAAC20BC9172}"/>
                  </a:ext>
                </a:extLst>
              </p:cNvPr>
              <p:cNvSpPr txBox="1"/>
              <p:nvPr/>
            </p:nvSpPr>
            <p:spPr>
              <a:xfrm>
                <a:off x="653416" y="4661158"/>
                <a:ext cx="6484083" cy="203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fun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    </m:t>
                      </m:r>
                      <m:d>
                        <m:dPr>
                          <m:begChr m:val="{"/>
                          <m:endChr m:val="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 ∃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sSub>
                                    <m:sSub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𝑛𝑑𝑐𝑘𝑛</m:t>
                              </m:r>
                            </m:e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∖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 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sSub>
                                    <m:sSub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𝑛𝑐𝑠𝑗𝑘</m:t>
                              </m:r>
                            </m:e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 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sSub>
                                    <m:sSubPr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fr-FR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1471858-89D5-7940-9643-EAAC20BC9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6" y="4661158"/>
                <a:ext cx="6484083" cy="2034339"/>
              </a:xfrm>
              <a:prstGeom prst="rect">
                <a:avLst/>
              </a:prstGeom>
              <a:blipFill>
                <a:blip r:embed="rId16"/>
                <a:stretch>
                  <a:fillRect l="-195" r="-977" b="-49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72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18" grpId="0"/>
      <p:bldP spid="55" grpId="0"/>
      <p:bldP spid="56" grpId="0"/>
      <p:bldP spid="57" grpId="0"/>
      <p:bldP spid="34" grpId="0"/>
      <p:bldP spid="3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E647A0C-FD3D-E548-B3F5-3188EE33F02D}"/>
              </a:ext>
            </a:extLst>
          </p:cNvPr>
          <p:cNvSpPr txBox="1"/>
          <p:nvPr/>
        </p:nvSpPr>
        <p:spPr>
          <a:xfrm>
            <a:off x="0" y="0"/>
            <a:ext cx="8499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Numerical representation: front-tracking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330A27-2576-8C43-B24E-1B28012948EA}"/>
              </a:ext>
            </a:extLst>
          </p:cNvPr>
          <p:cNvSpPr/>
          <p:nvPr/>
        </p:nvSpPr>
        <p:spPr>
          <a:xfrm>
            <a:off x="4867843" y="1784467"/>
            <a:ext cx="3556850" cy="1172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4DF5F1-DF46-6940-AAAB-0536F4051D55}"/>
              </a:ext>
            </a:extLst>
          </p:cNvPr>
          <p:cNvGrpSpPr/>
          <p:nvPr/>
        </p:nvGrpSpPr>
        <p:grpSpPr>
          <a:xfrm>
            <a:off x="453319" y="1059149"/>
            <a:ext cx="2160000" cy="2160000"/>
            <a:chOff x="662916" y="2046451"/>
            <a:chExt cx="3336204" cy="3322068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C4BD8BF2-61F6-D646-A79B-06F54882B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16" y="2046451"/>
              <a:ext cx="3336204" cy="3322068"/>
            </a:xfrm>
            <a:prstGeom prst="rect">
              <a:avLst/>
            </a:prstGeom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0E588A19-96BD-6D43-A8F4-50E708A82202}"/>
                </a:ext>
              </a:extLst>
            </p:cNvPr>
            <p:cNvGrpSpPr/>
            <p:nvPr/>
          </p:nvGrpSpPr>
          <p:grpSpPr>
            <a:xfrm>
              <a:off x="932225" y="2853352"/>
              <a:ext cx="2774455" cy="2259810"/>
              <a:chOff x="766118" y="1910771"/>
              <a:chExt cx="1627225" cy="1476486"/>
            </a:xfrm>
          </p:grpSpPr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A57E7FE2-E5A0-724E-A820-6366C8E81C6F}"/>
                  </a:ext>
                </a:extLst>
              </p:cNvPr>
              <p:cNvSpPr/>
              <p:nvPr/>
            </p:nvSpPr>
            <p:spPr>
              <a:xfrm>
                <a:off x="766118" y="1910771"/>
                <a:ext cx="1627225" cy="1476485"/>
              </a:xfrm>
              <a:custGeom>
                <a:avLst/>
                <a:gdLst>
                  <a:gd name="connsiteX0" fmla="*/ 5159 w 1627225"/>
                  <a:gd name="connsiteY0" fmla="*/ 1476485 h 1476485"/>
                  <a:gd name="connsiteX1" fmla="*/ 29012 w 1627225"/>
                  <a:gd name="connsiteY1" fmla="*/ 1229994 h 1476485"/>
                  <a:gd name="connsiteX2" fmla="*/ 227795 w 1627225"/>
                  <a:gd name="connsiteY2" fmla="*/ 1086871 h 1476485"/>
                  <a:gd name="connsiteX3" fmla="*/ 514042 w 1627225"/>
                  <a:gd name="connsiteY3" fmla="*/ 1007358 h 1476485"/>
                  <a:gd name="connsiteX4" fmla="*/ 752581 w 1627225"/>
                  <a:gd name="connsiteY4" fmla="*/ 1118676 h 1476485"/>
                  <a:gd name="connsiteX5" fmla="*/ 983169 w 1627225"/>
                  <a:gd name="connsiteY5" fmla="*/ 967601 h 1476485"/>
                  <a:gd name="connsiteX6" fmla="*/ 887753 w 1627225"/>
                  <a:gd name="connsiteY6" fmla="*/ 577987 h 1476485"/>
                  <a:gd name="connsiteX7" fmla="*/ 927510 w 1627225"/>
                  <a:gd name="connsiteY7" fmla="*/ 220179 h 1476485"/>
                  <a:gd name="connsiteX8" fmla="*/ 1110390 w 1627225"/>
                  <a:gd name="connsiteY8" fmla="*/ 13445 h 1476485"/>
                  <a:gd name="connsiteX9" fmla="*/ 1627225 w 1627225"/>
                  <a:gd name="connsiteY9" fmla="*/ 37299 h 1476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7225" h="1476485">
                    <a:moveTo>
                      <a:pt x="5159" y="1476485"/>
                    </a:moveTo>
                    <a:cubicBezTo>
                      <a:pt x="-1468" y="1385707"/>
                      <a:pt x="-8094" y="1294930"/>
                      <a:pt x="29012" y="1229994"/>
                    </a:cubicBezTo>
                    <a:cubicBezTo>
                      <a:pt x="66118" y="1165058"/>
                      <a:pt x="146957" y="1123977"/>
                      <a:pt x="227795" y="1086871"/>
                    </a:cubicBezTo>
                    <a:cubicBezTo>
                      <a:pt x="308633" y="1049765"/>
                      <a:pt x="426578" y="1002057"/>
                      <a:pt x="514042" y="1007358"/>
                    </a:cubicBezTo>
                    <a:cubicBezTo>
                      <a:pt x="601506" y="1012659"/>
                      <a:pt x="674393" y="1125302"/>
                      <a:pt x="752581" y="1118676"/>
                    </a:cubicBezTo>
                    <a:cubicBezTo>
                      <a:pt x="830769" y="1112050"/>
                      <a:pt x="960640" y="1057716"/>
                      <a:pt x="983169" y="967601"/>
                    </a:cubicBezTo>
                    <a:cubicBezTo>
                      <a:pt x="1005698" y="877486"/>
                      <a:pt x="897030" y="702557"/>
                      <a:pt x="887753" y="577987"/>
                    </a:cubicBezTo>
                    <a:cubicBezTo>
                      <a:pt x="878477" y="453417"/>
                      <a:pt x="890404" y="314269"/>
                      <a:pt x="927510" y="220179"/>
                    </a:cubicBezTo>
                    <a:cubicBezTo>
                      <a:pt x="964616" y="126089"/>
                      <a:pt x="993771" y="43925"/>
                      <a:pt x="1110390" y="13445"/>
                    </a:cubicBezTo>
                    <a:cubicBezTo>
                      <a:pt x="1227009" y="-17035"/>
                      <a:pt x="1427117" y="10132"/>
                      <a:pt x="1627225" y="37299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92CC0142-0ADA-6744-ABA3-43D022F8617A}"/>
                  </a:ext>
                </a:extLst>
              </p:cNvPr>
              <p:cNvCxnSpPr>
                <a:cxnSpLocks/>
                <a:endCxn id="59" idx="1"/>
              </p:cNvCxnSpPr>
              <p:nvPr/>
            </p:nvCxnSpPr>
            <p:spPr>
              <a:xfrm flipV="1">
                <a:off x="766118" y="3140765"/>
                <a:ext cx="29012" cy="246492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5C300FBA-86D3-6247-B342-A2259A6B00A0}"/>
                  </a:ext>
                </a:extLst>
              </p:cNvPr>
              <p:cNvCxnSpPr>
                <a:cxnSpLocks/>
                <a:stCxn id="59" idx="1"/>
                <a:endCxn id="59" idx="3"/>
              </p:cNvCxnSpPr>
              <p:nvPr/>
            </p:nvCxnSpPr>
            <p:spPr>
              <a:xfrm flipV="1">
                <a:off x="795130" y="2918129"/>
                <a:ext cx="485030" cy="222636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6B87AA96-99B4-8549-BAF0-3504A693A062}"/>
                  </a:ext>
                </a:extLst>
              </p:cNvPr>
              <p:cNvCxnSpPr>
                <a:stCxn id="59" idx="3"/>
              </p:cNvCxnSpPr>
              <p:nvPr/>
            </p:nvCxnSpPr>
            <p:spPr>
              <a:xfrm>
                <a:off x="1280160" y="2918129"/>
                <a:ext cx="386342" cy="71561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7DDD18F3-AD57-4943-8002-E4271D79A467}"/>
                  </a:ext>
                </a:extLst>
              </p:cNvPr>
              <p:cNvCxnSpPr>
                <a:cxnSpLocks/>
                <a:endCxn id="59" idx="5"/>
              </p:cNvCxnSpPr>
              <p:nvPr/>
            </p:nvCxnSpPr>
            <p:spPr>
              <a:xfrm flipV="1">
                <a:off x="1666502" y="2878372"/>
                <a:ext cx="82785" cy="111318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F11FA0E7-A7CB-CA4D-A573-BF843808A942}"/>
                  </a:ext>
                </a:extLst>
              </p:cNvPr>
              <p:cNvCxnSpPr>
                <a:stCxn id="59" idx="5"/>
                <a:endCxn id="59" idx="6"/>
              </p:cNvCxnSpPr>
              <p:nvPr/>
            </p:nvCxnSpPr>
            <p:spPr>
              <a:xfrm flipH="1" flipV="1">
                <a:off x="1653871" y="2488758"/>
                <a:ext cx="95416" cy="389614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D5ACE1D1-B50D-4943-B7C5-EBDAC6F308C2}"/>
                  </a:ext>
                </a:extLst>
              </p:cNvPr>
              <p:cNvCxnSpPr>
                <a:stCxn id="59" idx="6"/>
                <a:endCxn id="59" idx="7"/>
              </p:cNvCxnSpPr>
              <p:nvPr/>
            </p:nvCxnSpPr>
            <p:spPr>
              <a:xfrm flipV="1">
                <a:off x="1653871" y="2130950"/>
                <a:ext cx="39757" cy="357808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98A479A7-DAE0-694E-B535-681E2588600E}"/>
                  </a:ext>
                </a:extLst>
              </p:cNvPr>
              <p:cNvCxnSpPr>
                <a:stCxn id="59" idx="7"/>
                <a:endCxn id="59" idx="8"/>
              </p:cNvCxnSpPr>
              <p:nvPr/>
            </p:nvCxnSpPr>
            <p:spPr>
              <a:xfrm flipV="1">
                <a:off x="1693628" y="1924216"/>
                <a:ext cx="182880" cy="206734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B2D91BA9-3087-1940-BC8F-AA73D60FD1B4}"/>
                  </a:ext>
                </a:extLst>
              </p:cNvPr>
              <p:cNvCxnSpPr>
                <a:stCxn id="59" idx="8"/>
                <a:endCxn id="59" idx="9"/>
              </p:cNvCxnSpPr>
              <p:nvPr/>
            </p:nvCxnSpPr>
            <p:spPr>
              <a:xfrm>
                <a:off x="1876508" y="1924216"/>
                <a:ext cx="516835" cy="23854"/>
              </a:xfrm>
              <a:prstGeom prst="line">
                <a:avLst/>
              </a:prstGeom>
              <a:ln w="22225" cap="flat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E9D6D1D-5717-7748-95FF-AE6223665CE8}"/>
              </a:ext>
            </a:extLst>
          </p:cNvPr>
          <p:cNvSpPr txBox="1"/>
          <p:nvPr/>
        </p:nvSpPr>
        <p:spPr>
          <a:xfrm>
            <a:off x="269855" y="635430"/>
            <a:ext cx="8340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Fixed physical mesh – Path described by a </a:t>
            </a:r>
            <a:r>
              <a:rPr lang="en-GB" b="1" dirty="0">
                <a:latin typeface="Helvetica Light" panose="020B0403020202020204" pitchFamily="34" charset="0"/>
              </a:rPr>
              <a:t>broken line defined by nodal points</a:t>
            </a:r>
            <a:endParaRPr lang="en-GB" dirty="0"/>
          </a:p>
          <a:p>
            <a:endParaRPr lang="en-GB" dirty="0"/>
          </a:p>
          <a:p>
            <a:r>
              <a:rPr lang="en-GB" dirty="0">
                <a:latin typeface="Helvetica Light" panose="020B0403020202020204" pitchFamily="34" charset="0"/>
              </a:rPr>
              <a:t> </a:t>
            </a:r>
            <a:endParaRPr lang="en-GB" b="1" dirty="0">
              <a:latin typeface="Helvetica Light" panose="020B0403020202020204" pitchFamily="34" charset="0"/>
            </a:endParaRPr>
          </a:p>
          <a:p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11DF56-F692-C046-8A96-D81B9E278539}"/>
              </a:ext>
            </a:extLst>
          </p:cNvPr>
          <p:cNvSpPr txBox="1"/>
          <p:nvPr/>
        </p:nvSpPr>
        <p:spPr>
          <a:xfrm>
            <a:off x="2959408" y="1202525"/>
            <a:ext cx="85010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Crucial points:</a:t>
            </a:r>
          </a:p>
          <a:p>
            <a:endParaRPr lang="en-GB" b="1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Helvetica Light" panose="020B0403020202020204" pitchFamily="34" charset="0"/>
              </a:rPr>
              <a:t>Control the broken line definition</a:t>
            </a:r>
          </a:p>
          <a:p>
            <a:endParaRPr lang="en-GB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Helvetica Light" panose="020B0403020202020204" pitchFamily="34" charset="0"/>
              </a:rPr>
              <a:t>Information mapping from the broken line to the physical mesh and vice versa</a:t>
            </a:r>
          </a:p>
          <a:p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F6532C5-131B-E843-B1D4-925E3B75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185751B-F085-BB4E-BD1E-65B3CEBFB3CE}"/>
                  </a:ext>
                </a:extLst>
              </p:cNvPr>
              <p:cNvSpPr txBox="1"/>
              <p:nvPr/>
            </p:nvSpPr>
            <p:spPr>
              <a:xfrm>
                <a:off x="268987" y="3559249"/>
                <a:ext cx="9197711" cy="4534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GB" dirty="0"/>
                  <a:t>Initialization of the path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fr-FR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FR" dirty="0" err="1"/>
                  <a:t>Heat</a:t>
                </a:r>
                <a:r>
                  <a:rPr lang="fr-FR" dirty="0"/>
                  <a:t> </a:t>
                </a:r>
                <a:r>
                  <a:rPr lang="fr-FR" dirty="0" err="1"/>
                  <a:t>equation</a:t>
                </a:r>
                <a:r>
                  <a:rPr lang="fr-FR" dirty="0"/>
                  <a:t> </a:t>
                </a:r>
                <a:r>
                  <a:rPr lang="fr-FR" dirty="0" err="1"/>
                  <a:t>resolution</a:t>
                </a:r>
                <a:r>
                  <a:rPr lang="fr-FR" dirty="0"/>
                  <a:t> and computation of the objective </a:t>
                </a:r>
                <a:r>
                  <a:rPr lang="fr-FR" dirty="0" err="1"/>
                  <a:t>function</a:t>
                </a:r>
                <a:r>
                  <a:rPr lang="fr-FR" dirty="0"/>
                  <a:t>, </a:t>
                </a:r>
                <a:r>
                  <a:rPr lang="fr-FR" dirty="0" err="1"/>
                  <a:t>constraints</a:t>
                </a:r>
                <a:endParaRPr lang="fr-FR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FR" dirty="0"/>
                  <a:t>Computation of the gradient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FR" dirty="0"/>
                  <a:t>For </a:t>
                </a:r>
                <a14:m>
                  <m:oMath xmlns:m="http://schemas.openxmlformats.org/officeDocument/2006/math">
                    <m:r>
                      <a:rPr lang="fr-FR" b="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fr-FR" dirty="0"/>
                  <a:t>Update the </a:t>
                </a:r>
                <a:r>
                  <a:rPr lang="fr-FR" dirty="0" err="1"/>
                  <a:t>path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GB" dirty="0"/>
                  <a:t> to a new path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GB" dirty="0"/>
                  <a:t> using the gradients and with respect to a step</a:t>
                </a:r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fr-FR" dirty="0" err="1"/>
                  <a:t>Re-discretize</a:t>
                </a:r>
                <a:r>
                  <a:rPr lang="fr-FR" dirty="0"/>
                  <a:t> the </a:t>
                </a:r>
                <a:r>
                  <a:rPr lang="fr-FR" dirty="0" err="1"/>
                  <a:t>path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b="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fr-FR" dirty="0"/>
                  <a:t> to </a:t>
                </a:r>
                <a:r>
                  <a:rPr lang="fr-FR" dirty="0" err="1"/>
                  <a:t>maintain</a:t>
                </a:r>
                <a:r>
                  <a:rPr lang="fr-FR" dirty="0"/>
                  <a:t> </a:t>
                </a:r>
                <a:r>
                  <a:rPr lang="fr-FR" dirty="0" err="1"/>
                  <a:t>its</a:t>
                </a:r>
                <a:r>
                  <a:rPr lang="fr-FR" dirty="0"/>
                  <a:t> </a:t>
                </a:r>
                <a:r>
                  <a:rPr lang="fr-FR" dirty="0" err="1"/>
                  <a:t>coherence</a:t>
                </a:r>
                <a:r>
                  <a:rPr lang="fr-FR" dirty="0"/>
                  <a:t> </a:t>
                </a:r>
                <a:endParaRPr lang="en-GB" dirty="0"/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fr-FR" dirty="0" err="1"/>
                  <a:t>Heat</a:t>
                </a:r>
                <a:r>
                  <a:rPr lang="fr-FR" dirty="0"/>
                  <a:t> </a:t>
                </a:r>
                <a:r>
                  <a:rPr lang="fr-FR" dirty="0" err="1"/>
                  <a:t>equation</a:t>
                </a:r>
                <a:r>
                  <a:rPr lang="fr-FR" dirty="0"/>
                  <a:t> </a:t>
                </a:r>
                <a:r>
                  <a:rPr lang="fr-FR" dirty="0" err="1"/>
                  <a:t>resolution</a:t>
                </a:r>
                <a:r>
                  <a:rPr lang="fr-FR" dirty="0"/>
                  <a:t> and computation of the objective </a:t>
                </a:r>
                <a:r>
                  <a:rPr lang="fr-FR" dirty="0" err="1"/>
                  <a:t>function</a:t>
                </a:r>
                <a:r>
                  <a:rPr lang="fr-FR" dirty="0"/>
                  <a:t>, </a:t>
                </a:r>
                <a:r>
                  <a:rPr lang="fr-FR" dirty="0" err="1"/>
                  <a:t>constraints</a:t>
                </a:r>
                <a:endParaRPr lang="fr-FR" dirty="0"/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fr-FR" b="1" dirty="0"/>
                  <a:t>If the </a:t>
                </a:r>
                <a:r>
                  <a:rPr lang="fr-FR" b="1" dirty="0" err="1"/>
                  <a:t>merit</a:t>
                </a:r>
                <a:r>
                  <a:rPr lang="fr-FR" b="1" dirty="0"/>
                  <a:t> </a:t>
                </a:r>
                <a:r>
                  <a:rPr lang="fr-FR" b="1" dirty="0" err="1"/>
                  <a:t>function</a:t>
                </a:r>
                <a:r>
                  <a:rPr lang="fr-FR" b="1" dirty="0"/>
                  <a:t> </a:t>
                </a:r>
                <a:r>
                  <a:rPr lang="fr-FR" b="1" dirty="0" err="1"/>
                  <a:t>is</a:t>
                </a:r>
                <a:r>
                  <a:rPr lang="fr-FR" b="1" dirty="0"/>
                  <a:t> </a:t>
                </a:r>
                <a:r>
                  <a:rPr lang="fr-FR" b="1" dirty="0" err="1"/>
                  <a:t>improved</a:t>
                </a:r>
                <a:r>
                  <a:rPr lang="fr-FR" dirty="0"/>
                  <a:t>:</a:t>
                </a:r>
              </a:p>
              <a:p>
                <a:pPr lvl="2"/>
                <a:r>
                  <a:rPr lang="fr-FR" dirty="0"/>
                  <a:t>	</a:t>
                </a:r>
                <a:r>
                  <a:rPr lang="fr-FR" dirty="0" err="1"/>
                  <a:t>Iteration</a:t>
                </a:r>
                <a:r>
                  <a:rPr lang="fr-FR" dirty="0"/>
                  <a:t> </a:t>
                </a:r>
                <a:r>
                  <a:rPr lang="fr-FR" dirty="0" err="1"/>
                  <a:t>accepted</a:t>
                </a:r>
                <a:endParaRPr lang="fr-FR" dirty="0"/>
              </a:p>
              <a:p>
                <a:pPr marL="914400" lvl="1" indent="-457200">
                  <a:buFont typeface="+mj-lt"/>
                  <a:buAutoNum type="alphaLcParenR"/>
                </a:pPr>
                <a:r>
                  <a:rPr lang="en-GB" b="1" dirty="0"/>
                  <a:t>Else:</a:t>
                </a:r>
              </a:p>
              <a:p>
                <a:pPr lvl="1"/>
                <a:r>
                  <a:rPr lang="fr-FR" dirty="0"/>
                  <a:t>		</a:t>
                </a:r>
                <a:r>
                  <a:rPr lang="fr-FR" dirty="0" err="1"/>
                  <a:t>Iteration</a:t>
                </a:r>
                <a:r>
                  <a:rPr lang="fr-FR" dirty="0"/>
                  <a:t> </a:t>
                </a:r>
                <a:r>
                  <a:rPr lang="fr-FR" dirty="0" err="1"/>
                  <a:t>rejected</a:t>
                </a:r>
                <a:r>
                  <a:rPr lang="fr-FR" dirty="0"/>
                  <a:t>, </a:t>
                </a:r>
                <a:r>
                  <a:rPr lang="fr-FR" dirty="0" err="1"/>
                  <a:t>step</a:t>
                </a:r>
                <a:r>
                  <a:rPr lang="fr-FR" dirty="0"/>
                  <a:t> </a:t>
                </a:r>
                <a:r>
                  <a:rPr lang="fr-FR" dirty="0" err="1"/>
                  <a:t>decreased</a:t>
                </a:r>
                <a:endParaRPr lang="fr-FR" dirty="0"/>
              </a:p>
              <a:p>
                <a:pPr marL="914400" lvl="1" indent="-457200">
                  <a:buFont typeface="+mj-lt"/>
                  <a:buAutoNum type="alphaLcParenR"/>
                </a:pPr>
                <a:endParaRPr lang="en-GB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457200" indent="-457200">
                  <a:buFont typeface="+mj-lt"/>
                  <a:buAutoNum type="arabicPeriod"/>
                </a:pPr>
                <a:endParaRPr lang="en-GB" dirty="0"/>
              </a:p>
              <a:p>
                <a:pPr marL="457200" indent="-457200">
                  <a:buFont typeface="+mj-lt"/>
                  <a:buAutoNum type="arabicPeriod"/>
                </a:pPr>
                <a:endParaRPr lang="fr-FR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185751B-F085-BB4E-BD1E-65B3CEBFB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87" y="3559249"/>
                <a:ext cx="9197711" cy="4534190"/>
              </a:xfrm>
              <a:prstGeom prst="rect">
                <a:avLst/>
              </a:prstGeom>
              <a:blipFill>
                <a:blip r:embed="rId4"/>
                <a:stretch>
                  <a:fillRect l="-414" t="-5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23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>
            <a:extLst>
              <a:ext uri="{FF2B5EF4-FFF2-40B4-BE49-F238E27FC236}">
                <a16:creationId xmlns:a16="http://schemas.microsoft.com/office/drawing/2014/main" id="{86055473-1CAE-D74D-9973-E68A87A922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133" y="719149"/>
            <a:ext cx="3240000" cy="810000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B9EE7485-2A9E-604C-879A-212D53B0B1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071868" y="1526520"/>
            <a:ext cx="3240000" cy="8100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702FFD5-3B06-0A43-B127-7121B52B5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5064" y="4778326"/>
            <a:ext cx="3240000" cy="807731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AA81C891-CCEB-CE4C-B813-3AF600FA66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4055064" y="5586057"/>
            <a:ext cx="3240000" cy="807731"/>
          </a:xfrm>
          <a:prstGeom prst="rect">
            <a:avLst/>
          </a:prstGeom>
        </p:spPr>
      </p:pic>
      <p:pic>
        <p:nvPicPr>
          <p:cNvPr id="12" name="all.mp4">
            <a:hlinkClick r:id="" action="ppaction://media"/>
            <a:extLst>
              <a:ext uri="{FF2B5EF4-FFF2-40B4-BE49-F238E27FC236}">
                <a16:creationId xmlns:a16="http://schemas.microsoft.com/office/drawing/2014/main" id="{EFDE7C81-334C-FB43-9D98-946EBC8C9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5064" y="4777401"/>
            <a:ext cx="3240000" cy="810000"/>
          </a:xfrm>
          <a:prstGeom prst="rect">
            <a:avLst/>
          </a:prstGeom>
        </p:spPr>
      </p:pic>
      <p:pic>
        <p:nvPicPr>
          <p:cNvPr id="15" name="all.mp4">
            <a:hlinkClick r:id="" action="ppaction://media"/>
            <a:extLst>
              <a:ext uri="{FF2B5EF4-FFF2-40B4-BE49-F238E27FC236}">
                <a16:creationId xmlns:a16="http://schemas.microsoft.com/office/drawing/2014/main" id="{717BD94E-ACC4-EB4A-8870-C31B7596C9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4055064" y="5587401"/>
            <a:ext cx="3240000" cy="81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4FE003-0032-7C4B-8841-015870415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18" y="736029"/>
            <a:ext cx="3240000" cy="8077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A8157F1-A2C1-C549-8E20-FF7C46A1A0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41418" y="1543760"/>
            <a:ext cx="3240000" cy="8077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48EA74-E21F-B54C-A66E-00D5D7A092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4772" y="704290"/>
            <a:ext cx="3276000" cy="8242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1DF99C-B6A4-5B49-8F83-2772E8AFFD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4074772" y="1511442"/>
            <a:ext cx="3276000" cy="82428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5852A10-7187-2A43-96AC-065E4E8CCB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807" y="4773320"/>
            <a:ext cx="3240000" cy="81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B7639F-5251-3C42-BD2D-371C36F4B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136807" y="5583320"/>
            <a:ext cx="3240000" cy="810000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DC04030D-D907-AB40-97FE-F66426B24089}"/>
              </a:ext>
            </a:extLst>
          </p:cNvPr>
          <p:cNvSpPr txBox="1"/>
          <p:nvPr/>
        </p:nvSpPr>
        <p:spPr>
          <a:xfrm>
            <a:off x="1312256" y="238715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INI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1474203-5A48-B842-9B22-D37572B7BE4B}"/>
              </a:ext>
            </a:extLst>
          </p:cNvPr>
          <p:cNvSpPr txBox="1"/>
          <p:nvPr/>
        </p:nvSpPr>
        <p:spPr>
          <a:xfrm>
            <a:off x="4994715" y="238715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SONLY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33F8468-5D09-6148-878D-3EFE6EC2F260}"/>
              </a:ext>
            </a:extLst>
          </p:cNvPr>
          <p:cNvSpPr txBox="1"/>
          <p:nvPr/>
        </p:nvSpPr>
        <p:spPr>
          <a:xfrm>
            <a:off x="1034684" y="43705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STEMP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D6D8A8B-547D-B043-B616-F837CF23BAAD}"/>
              </a:ext>
            </a:extLst>
          </p:cNvPr>
          <p:cNvSpPr txBox="1"/>
          <p:nvPr/>
        </p:nvSpPr>
        <p:spPr>
          <a:xfrm>
            <a:off x="5169274" y="437058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fromINI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EC4C37DE-8819-5149-8641-8DBEB39F9D10}"/>
              </a:ext>
            </a:extLst>
          </p:cNvPr>
          <p:cNvSpPr txBox="1"/>
          <p:nvPr/>
        </p:nvSpPr>
        <p:spPr>
          <a:xfrm>
            <a:off x="1034684" y="64446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PONLY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0895579-1775-8948-B311-223804F69178}"/>
              </a:ext>
            </a:extLst>
          </p:cNvPr>
          <p:cNvSpPr txBox="1"/>
          <p:nvPr/>
        </p:nvSpPr>
        <p:spPr>
          <a:xfrm>
            <a:off x="5169274" y="64446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fromPONLY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72422A-F52E-AF4C-8DFC-3D7E01558509}"/>
              </a:ext>
            </a:extLst>
          </p:cNvPr>
          <p:cNvSpPr/>
          <p:nvPr/>
        </p:nvSpPr>
        <p:spPr>
          <a:xfrm>
            <a:off x="4114800" y="1510482"/>
            <a:ext cx="72886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5" name="all.mp4">
            <a:hlinkClick r:id="" action="ppaction://media"/>
            <a:extLst>
              <a:ext uri="{FF2B5EF4-FFF2-40B4-BE49-F238E27FC236}">
                <a16:creationId xmlns:a16="http://schemas.microsoft.com/office/drawing/2014/main" id="{6C09E0CA-391B-8E4D-841F-C44FFAFB32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5064" y="2702036"/>
            <a:ext cx="3240000" cy="810000"/>
          </a:xfrm>
          <a:prstGeom prst="rect">
            <a:avLst/>
          </a:prstGeom>
        </p:spPr>
      </p:pic>
      <p:pic>
        <p:nvPicPr>
          <p:cNvPr id="86" name="all.mp4">
            <a:hlinkClick r:id="" action="ppaction://media"/>
            <a:extLst>
              <a:ext uri="{FF2B5EF4-FFF2-40B4-BE49-F238E27FC236}">
                <a16:creationId xmlns:a16="http://schemas.microsoft.com/office/drawing/2014/main" id="{1F555EF2-3438-AE4C-B9F2-E3C35B1E9B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055064" y="3510541"/>
            <a:ext cx="3240000" cy="8100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A973CC-9B59-414B-A582-E72B9874B76B}"/>
              </a:ext>
            </a:extLst>
          </p:cNvPr>
          <p:cNvSpPr/>
          <p:nvPr/>
        </p:nvSpPr>
        <p:spPr>
          <a:xfrm>
            <a:off x="7703231" y="4924581"/>
            <a:ext cx="3540557" cy="1704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B143A1E6-1B3C-2440-9063-C6198903F01B}"/>
                  </a:ext>
                </a:extLst>
              </p:cNvPr>
              <p:cNvSpPr txBox="1"/>
              <p:nvPr/>
            </p:nvSpPr>
            <p:spPr>
              <a:xfrm>
                <a:off x="0" y="0"/>
                <a:ext cx="10314811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Results – cantilever – </a:t>
                </a:r>
                <a:r>
                  <a:rPr lang="en-GB" sz="4000" b="1" dirty="0" err="1">
                    <a:latin typeface="+mj-lt"/>
                  </a:rPr>
                  <a:t>aluminum</a:t>
                </a:r>
                <a:r>
                  <a:rPr lang="en-GB" sz="4000" b="1" dirty="0"/>
                  <a:t> </a:t>
                </a:r>
                <a:r>
                  <a:rPr lang="en-GB" sz="4000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𝑡𝑎𝑟</m:t>
                        </m:r>
                      </m:sub>
                    </m:sSub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=0.9</m:t>
                    </m:r>
                    <m:sSup>
                      <m:sSup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B143A1E6-1B3C-2440-9063-C6198903F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0314811" cy="721801"/>
              </a:xfrm>
              <a:prstGeom prst="rect">
                <a:avLst/>
              </a:prstGeom>
              <a:blipFill>
                <a:blip r:embed="rId15"/>
                <a:stretch>
                  <a:fillRect l="-1970" t="-12281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Espace réservé du numéro de diapositive 113">
            <a:extLst>
              <a:ext uri="{FF2B5EF4-FFF2-40B4-BE49-F238E27FC236}">
                <a16:creationId xmlns:a16="http://schemas.microsoft.com/office/drawing/2014/main" id="{65A48CBB-4303-0E48-BA4B-6CEA4992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27</a:t>
            </a:fld>
            <a:endParaRPr lang="en-GB"/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8F2C3310-1FC7-0048-8EFE-FFCD71DD799C}"/>
              </a:ext>
            </a:extLst>
          </p:cNvPr>
          <p:cNvSpPr txBox="1"/>
          <p:nvPr/>
        </p:nvSpPr>
        <p:spPr>
          <a:xfrm>
            <a:off x="7350772" y="3925231"/>
            <a:ext cx="4939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Intuition of a link between part’s thickness and conductivity =&gt; Omega-shape path design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Boundary adaptation to the path</a:t>
            </a:r>
            <a:br>
              <a:rPr lang="en-GB" dirty="0"/>
            </a:br>
            <a:endParaRPr lang="en-GB" dirty="0"/>
          </a:p>
        </p:txBody>
      </p:sp>
      <p:pic>
        <p:nvPicPr>
          <p:cNvPr id="116" name="all.mp4">
            <a:hlinkClick r:id="" action="ppaction://media"/>
            <a:extLst>
              <a:ext uri="{FF2B5EF4-FFF2-40B4-BE49-F238E27FC236}">
                <a16:creationId xmlns:a16="http://schemas.microsoft.com/office/drawing/2014/main" id="{E8889D7A-F13F-CA45-81A6-2AD00E13EAC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807" y="2700541"/>
            <a:ext cx="3240000" cy="810000"/>
          </a:xfrm>
          <a:prstGeom prst="rect">
            <a:avLst/>
          </a:prstGeom>
        </p:spPr>
      </p:pic>
      <p:pic>
        <p:nvPicPr>
          <p:cNvPr id="117" name="all.mp4">
            <a:hlinkClick r:id="" action="ppaction://media"/>
            <a:extLst>
              <a:ext uri="{FF2B5EF4-FFF2-40B4-BE49-F238E27FC236}">
                <a16:creationId xmlns:a16="http://schemas.microsoft.com/office/drawing/2014/main" id="{9A241B72-F2C4-AE4B-BD92-5507F69E6A5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136807" y="3520231"/>
            <a:ext cx="3240000" cy="81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B0A061-ACA7-C94B-B8A3-F4A11F23CC24}"/>
              </a:ext>
            </a:extLst>
          </p:cNvPr>
          <p:cNvSpPr/>
          <p:nvPr/>
        </p:nvSpPr>
        <p:spPr>
          <a:xfrm>
            <a:off x="3784974" y="4739915"/>
            <a:ext cx="3510090" cy="16534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63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67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67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F5F1ED0-9BC7-8444-BCB9-0370A47358CF}"/>
                  </a:ext>
                </a:extLst>
              </p:cNvPr>
              <p:cNvSpPr txBox="1"/>
              <p:nvPr/>
            </p:nvSpPr>
            <p:spPr>
              <a:xfrm>
                <a:off x="0" y="0"/>
                <a:ext cx="96745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b="1" dirty="0">
                    <a:latin typeface="+mj-lt"/>
                  </a:rPr>
                  <a:t>Results – cantilever – titanium</a:t>
                </a:r>
                <a:r>
                  <a:rPr lang="en-GB" sz="4000" b="1" dirty="0"/>
                  <a:t> </a:t>
                </a:r>
                <a:r>
                  <a:rPr lang="en-GB" sz="4000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𝑡𝑎𝑟</m:t>
                        </m:r>
                      </m:sub>
                    </m:sSub>
                    <m:r>
                      <a:rPr lang="fr-FR" sz="4000" b="0" i="1" smtClean="0">
                        <a:latin typeface="Cambria Math" panose="02040503050406030204" pitchFamily="18" charset="0"/>
                      </a:rPr>
                      <m:t>=0.9</m:t>
                    </m:r>
                    <m:sSup>
                      <m:sSupPr>
                        <m:ctrlPr>
                          <a:rPr lang="fr-FR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fr-FR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GB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F5F1ED0-9BC7-8444-BCB9-0370A4735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74572" cy="707886"/>
              </a:xfrm>
              <a:prstGeom prst="rect">
                <a:avLst/>
              </a:prstGeom>
              <a:blipFill>
                <a:blip r:embed="rId8"/>
                <a:stretch>
                  <a:fillRect l="-2100" t="-12500" b="-3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E20F4309-80B9-724B-B947-68313243922F}"/>
              </a:ext>
            </a:extLst>
          </p:cNvPr>
          <p:cNvSpPr txBox="1"/>
          <p:nvPr/>
        </p:nvSpPr>
        <p:spPr>
          <a:xfrm>
            <a:off x="1312256" y="238715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INI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EAD1E9-5A29-B944-9B0E-4BA8A9368B8F}"/>
              </a:ext>
            </a:extLst>
          </p:cNvPr>
          <p:cNvSpPr txBox="1"/>
          <p:nvPr/>
        </p:nvSpPr>
        <p:spPr>
          <a:xfrm>
            <a:off x="4994715" y="238715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SONLY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5E35A-87E1-4C47-8ABB-1810773FE717}"/>
              </a:ext>
            </a:extLst>
          </p:cNvPr>
          <p:cNvSpPr txBox="1"/>
          <p:nvPr/>
        </p:nvSpPr>
        <p:spPr>
          <a:xfrm>
            <a:off x="1034684" y="43705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STEMP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D4313-A91D-8E4F-93BF-DC00AB49B7DD}"/>
              </a:ext>
            </a:extLst>
          </p:cNvPr>
          <p:cNvSpPr txBox="1"/>
          <p:nvPr/>
        </p:nvSpPr>
        <p:spPr>
          <a:xfrm>
            <a:off x="5169274" y="437058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fromINI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2BF586-E303-8144-97DC-ED8490EA3290}"/>
              </a:ext>
            </a:extLst>
          </p:cNvPr>
          <p:cNvSpPr txBox="1"/>
          <p:nvPr/>
        </p:nvSpPr>
        <p:spPr>
          <a:xfrm>
            <a:off x="1034684" y="64446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PONLY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D3916E-BFB9-D346-BA94-AA0590B62EDD}"/>
              </a:ext>
            </a:extLst>
          </p:cNvPr>
          <p:cNvSpPr txBox="1"/>
          <p:nvPr/>
        </p:nvSpPr>
        <p:spPr>
          <a:xfrm>
            <a:off x="5169274" y="64446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SP-</a:t>
            </a:r>
            <a:r>
              <a:rPr lang="en-GB" b="1" dirty="0" err="1">
                <a:latin typeface="Helvetica Light" panose="020B0403020202020204" pitchFamily="34" charset="0"/>
              </a:rPr>
              <a:t>fromPONLY</a:t>
            </a:r>
            <a:endParaRPr lang="en-GB" b="1" dirty="0">
              <a:latin typeface="Helvetica Light" panose="020B0403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D91BFD1-F805-1D41-AD5E-DBF80902EC79}"/>
              </a:ext>
            </a:extLst>
          </p:cNvPr>
          <p:cNvGrpSpPr/>
          <p:nvPr/>
        </p:nvGrpSpPr>
        <p:grpSpPr>
          <a:xfrm>
            <a:off x="106133" y="791061"/>
            <a:ext cx="3240000" cy="1615538"/>
            <a:chOff x="171874" y="867115"/>
            <a:chExt cx="3240000" cy="161553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30C0DFB-D6BF-EA4E-884F-91C2F51E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1874" y="867115"/>
              <a:ext cx="3240000" cy="81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F23C7E0-C119-534E-97D1-6FBBFBDDB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171874" y="1672653"/>
              <a:ext cx="3240000" cy="810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5E0D1AF-E294-6046-9A2A-A9E8C2A4B467}"/>
              </a:ext>
            </a:extLst>
          </p:cNvPr>
          <p:cNvGrpSpPr/>
          <p:nvPr/>
        </p:nvGrpSpPr>
        <p:grpSpPr>
          <a:xfrm>
            <a:off x="106133" y="2778993"/>
            <a:ext cx="3240000" cy="1615538"/>
            <a:chOff x="171874" y="867115"/>
            <a:chExt cx="3240000" cy="161553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9697C6B-CE1B-AD45-A941-8C8A1736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1874" y="867115"/>
              <a:ext cx="3240000" cy="81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9C46CD3-8AF6-9748-824C-D0B9E9A4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171874" y="1672653"/>
              <a:ext cx="3240000" cy="810000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DA27B10-CF80-6343-81A4-07278665F5D7}"/>
              </a:ext>
            </a:extLst>
          </p:cNvPr>
          <p:cNvGrpSpPr/>
          <p:nvPr/>
        </p:nvGrpSpPr>
        <p:grpSpPr>
          <a:xfrm>
            <a:off x="4038104" y="2778993"/>
            <a:ext cx="3240000" cy="1615538"/>
            <a:chOff x="171874" y="867115"/>
            <a:chExt cx="3240000" cy="1615538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1BF4A89-313A-2246-8CC6-83853BE4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1874" y="867115"/>
              <a:ext cx="3240000" cy="810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16B5C0C-6EC7-5149-81FE-AB4B836F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171874" y="1672653"/>
              <a:ext cx="3240000" cy="810000"/>
            </a:xfrm>
            <a:prstGeom prst="rect">
              <a:avLst/>
            </a:prstGeom>
          </p:spPr>
        </p:pic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833A960-9912-1B4F-BBFD-6E72F40A4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133" y="719149"/>
            <a:ext cx="3240000" cy="81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F91C398-F94B-0E40-8E39-9D289515C0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4071868" y="1526520"/>
            <a:ext cx="3240000" cy="81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6B84695-721F-A148-AF11-D89454240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4772" y="704290"/>
            <a:ext cx="3276000" cy="82428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31588D6-162D-B14B-86D0-61F1755C49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4074772" y="1511442"/>
            <a:ext cx="3276000" cy="82428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F534D75-840A-474A-9E3D-C6009F2AC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74" y="4829066"/>
            <a:ext cx="3240000" cy="81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23C87AB-A216-4541-9FFB-08C685FAA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112174" y="5634604"/>
            <a:ext cx="3240000" cy="810000"/>
          </a:xfrm>
          <a:prstGeom prst="rect">
            <a:avLst/>
          </a:prstGeom>
        </p:spPr>
      </p:pic>
      <p:pic>
        <p:nvPicPr>
          <p:cNvPr id="35" name="all.mp4">
            <a:hlinkClick r:id="" action="ppaction://media"/>
            <a:extLst>
              <a:ext uri="{FF2B5EF4-FFF2-40B4-BE49-F238E27FC236}">
                <a16:creationId xmlns:a16="http://schemas.microsoft.com/office/drawing/2014/main" id="{DE20A3A6-D3A7-164B-A287-23537775A7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133" y="2786026"/>
            <a:ext cx="3240000" cy="810000"/>
          </a:xfrm>
          <a:prstGeom prst="rect">
            <a:avLst/>
          </a:prstGeom>
        </p:spPr>
      </p:pic>
      <p:pic>
        <p:nvPicPr>
          <p:cNvPr id="36" name="all.mp4">
            <a:hlinkClick r:id="" action="ppaction://media"/>
            <a:extLst>
              <a:ext uri="{FF2B5EF4-FFF2-40B4-BE49-F238E27FC236}">
                <a16:creationId xmlns:a16="http://schemas.microsoft.com/office/drawing/2014/main" id="{528EBED6-F81B-7F43-9356-2ACA5A9DB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106133" y="3595244"/>
            <a:ext cx="3240000" cy="810000"/>
          </a:xfrm>
          <a:prstGeom prst="rect">
            <a:avLst/>
          </a:prstGeom>
        </p:spPr>
      </p:pic>
      <p:pic>
        <p:nvPicPr>
          <p:cNvPr id="37" name="all.mp4">
            <a:hlinkClick r:id="" action="ppaction://media"/>
            <a:extLst>
              <a:ext uri="{FF2B5EF4-FFF2-40B4-BE49-F238E27FC236}">
                <a16:creationId xmlns:a16="http://schemas.microsoft.com/office/drawing/2014/main" id="{B1C4D2B5-D930-4B43-BE4E-43CBDFA48A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38104" y="2781638"/>
            <a:ext cx="3240000" cy="810000"/>
          </a:xfrm>
          <a:prstGeom prst="rect">
            <a:avLst/>
          </a:prstGeom>
        </p:spPr>
      </p:pic>
      <p:pic>
        <p:nvPicPr>
          <p:cNvPr id="38" name="all.mp4">
            <a:hlinkClick r:id="" action="ppaction://media"/>
            <a:extLst>
              <a:ext uri="{FF2B5EF4-FFF2-40B4-BE49-F238E27FC236}">
                <a16:creationId xmlns:a16="http://schemas.microsoft.com/office/drawing/2014/main" id="{179458C2-DC60-9A49-871C-377D69E1EF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4038104" y="3584531"/>
            <a:ext cx="3240000" cy="810000"/>
          </a:xfrm>
          <a:prstGeom prst="rect">
            <a:avLst/>
          </a:prstGeom>
        </p:spPr>
      </p:pic>
      <p:pic>
        <p:nvPicPr>
          <p:cNvPr id="39" name="all.mp4">
            <a:hlinkClick r:id="" action="ppaction://media"/>
            <a:extLst>
              <a:ext uri="{FF2B5EF4-FFF2-40B4-BE49-F238E27FC236}">
                <a16:creationId xmlns:a16="http://schemas.microsoft.com/office/drawing/2014/main" id="{F6CE2501-9846-A041-86CD-540391EAC4D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38104" y="4824604"/>
            <a:ext cx="3240000" cy="810000"/>
          </a:xfrm>
          <a:prstGeom prst="rect">
            <a:avLst/>
          </a:prstGeom>
        </p:spPr>
      </p:pic>
      <p:pic>
        <p:nvPicPr>
          <p:cNvPr id="40" name="all.mp4">
            <a:hlinkClick r:id="" action="ppaction://media"/>
            <a:extLst>
              <a:ext uri="{FF2B5EF4-FFF2-40B4-BE49-F238E27FC236}">
                <a16:creationId xmlns:a16="http://schemas.microsoft.com/office/drawing/2014/main" id="{C270C00C-20C9-6B4C-8B64-6855EE03E39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4038104" y="5634604"/>
            <a:ext cx="3240000" cy="8100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81BEE6D-E716-D747-99D3-75CD20F11819}"/>
              </a:ext>
            </a:extLst>
          </p:cNvPr>
          <p:cNvSpPr/>
          <p:nvPr/>
        </p:nvSpPr>
        <p:spPr>
          <a:xfrm>
            <a:off x="3552669" y="4661941"/>
            <a:ext cx="4467069" cy="1812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Espace réservé du numéro de diapositive 86">
            <a:extLst>
              <a:ext uri="{FF2B5EF4-FFF2-40B4-BE49-F238E27FC236}">
                <a16:creationId xmlns:a16="http://schemas.microsoft.com/office/drawing/2014/main" id="{7541605C-1895-EF41-80DF-6D78C481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28</a:t>
            </a:fld>
            <a:endParaRPr lang="en-GB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B7B228C-399F-0E4C-BB53-74E564306CF8}"/>
              </a:ext>
            </a:extLst>
          </p:cNvPr>
          <p:cNvSpPr txBox="1"/>
          <p:nvPr/>
        </p:nvSpPr>
        <p:spPr>
          <a:xfrm>
            <a:off x="7350772" y="2917203"/>
            <a:ext cx="4939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Intuition of a link between part’s thickness and conductivity =&gt; Omega-shape path design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Boundary adaptation to the path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61" grpId="0" animBg="1"/>
      <p:bldP spid="8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74924A-5078-E840-B4CA-494F7BE2B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8" y="1165585"/>
            <a:ext cx="1416367" cy="14118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DC3DE4-E999-5646-B0D4-6BA96843D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524" y="1186553"/>
            <a:ext cx="2065881" cy="1369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E6AFD9-A337-EE4A-9D2E-CD3E3DDFA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241" y="1296747"/>
            <a:ext cx="4298344" cy="11495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0BCBF0-14E7-B844-8AF1-0971FBAF0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399" y="967005"/>
            <a:ext cx="1965377" cy="18090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09D089-37CC-2C4F-9ADD-2268CF35D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98" y="3686228"/>
            <a:ext cx="1821862" cy="15243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3A14AD-6F70-4A48-A275-29DE5E2E9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225" y="3630109"/>
            <a:ext cx="1469822" cy="14373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D7FC32-6914-804A-BC5A-6C2292BE8E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9812" y="3486094"/>
            <a:ext cx="2809795" cy="174195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284CE82-F4BD-9743-A117-3C5F630067B0}"/>
              </a:ext>
            </a:extLst>
          </p:cNvPr>
          <p:cNvSpPr txBox="1"/>
          <p:nvPr/>
        </p:nvSpPr>
        <p:spPr>
          <a:xfrm>
            <a:off x="488071" y="2556500"/>
            <a:ext cx="86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Parallel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716622-2F81-EB43-BD2C-2A845356D906}"/>
              </a:ext>
            </a:extLst>
          </p:cNvPr>
          <p:cNvSpPr txBox="1"/>
          <p:nvPr/>
        </p:nvSpPr>
        <p:spPr>
          <a:xfrm>
            <a:off x="2868972" y="2551385"/>
            <a:ext cx="76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Zigzag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CFAFD4-5F41-F640-9839-5D124AF7BB79}"/>
              </a:ext>
            </a:extLst>
          </p:cNvPr>
          <p:cNvSpPr txBox="1"/>
          <p:nvPr/>
        </p:nvSpPr>
        <p:spPr>
          <a:xfrm>
            <a:off x="6648662" y="2551385"/>
            <a:ext cx="94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Contour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5CA53D-73DC-184D-B70D-02B8BC18D57E}"/>
              </a:ext>
            </a:extLst>
          </p:cNvPr>
          <p:cNvSpPr txBox="1"/>
          <p:nvPr/>
        </p:nvSpPr>
        <p:spPr>
          <a:xfrm>
            <a:off x="10615391" y="2547791"/>
            <a:ext cx="70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Spiral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CD2727E-CC62-C649-AEE1-DB2927EA70D7}"/>
              </a:ext>
            </a:extLst>
          </p:cNvPr>
          <p:cNvSpPr txBox="1"/>
          <p:nvPr/>
        </p:nvSpPr>
        <p:spPr>
          <a:xfrm>
            <a:off x="8343" y="5142981"/>
            <a:ext cx="226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Medial Axis Transform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F0BBC0-664A-2246-8B34-B29B6076510A}"/>
              </a:ext>
            </a:extLst>
          </p:cNvPr>
          <p:cNvSpPr txBox="1"/>
          <p:nvPr/>
        </p:nvSpPr>
        <p:spPr>
          <a:xfrm>
            <a:off x="3019217" y="5142424"/>
            <a:ext cx="8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Fractal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540F21E-F095-D648-9991-5A3F405B3EBA}"/>
              </a:ext>
            </a:extLst>
          </p:cNvPr>
          <p:cNvSpPr txBox="1"/>
          <p:nvPr/>
        </p:nvSpPr>
        <p:spPr>
          <a:xfrm>
            <a:off x="5854184" y="512768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Hybrid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A2967B51-5FB5-0A4B-A78F-0C2CFA51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3</a:t>
            </a:fld>
            <a:endParaRPr lang="en-GB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227EE3-8D69-C144-AB83-A31BC123A4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9294" y="3385978"/>
            <a:ext cx="3325669" cy="2145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34164B5-58A1-6F40-A7E7-00EE512A33D7}"/>
                  </a:ext>
                </a:extLst>
              </p:cNvPr>
              <p:cNvSpPr/>
              <p:nvPr/>
            </p:nvSpPr>
            <p:spPr>
              <a:xfrm>
                <a:off x="4381664" y="25977"/>
                <a:ext cx="635046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34164B5-58A1-6F40-A7E7-00EE512A33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664" y="25977"/>
                <a:ext cx="635046" cy="3808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3F906ED3-B173-9A45-BFC7-5415EA06893B}"/>
              </a:ext>
            </a:extLst>
          </p:cNvPr>
          <p:cNvSpPr txBox="1"/>
          <p:nvPr/>
        </p:nvSpPr>
        <p:spPr>
          <a:xfrm>
            <a:off x="0" y="0"/>
            <a:ext cx="4742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Notion of “good path”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BF92567-7DE6-7042-9CE0-831126B3D82B}"/>
              </a:ext>
            </a:extLst>
          </p:cNvPr>
          <p:cNvSpPr txBox="1"/>
          <p:nvPr/>
        </p:nvSpPr>
        <p:spPr>
          <a:xfrm>
            <a:off x="-48521" y="6310756"/>
            <a:ext cx="12240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(a) </a:t>
            </a:r>
            <a:r>
              <a:rPr lang="fr-FR" sz="1600" dirty="0"/>
              <a:t>D. Ding, Z. Pan, D. </a:t>
            </a:r>
            <a:r>
              <a:rPr lang="fr-FR" sz="1600" dirty="0" err="1"/>
              <a:t>Cuiuri</a:t>
            </a:r>
            <a:r>
              <a:rPr lang="fr-FR" sz="1600" dirty="0"/>
              <a:t>, H. Li, and S. van </a:t>
            </a:r>
            <a:r>
              <a:rPr lang="fr-FR" sz="1600" dirty="0" err="1"/>
              <a:t>Duin</a:t>
            </a:r>
            <a:r>
              <a:rPr lang="fr-FR" sz="1600" dirty="0"/>
              <a:t>, </a:t>
            </a:r>
            <a:r>
              <a:rPr lang="fr-FR" sz="1600" i="1" dirty="0"/>
              <a:t>Advanced design for additive </a:t>
            </a:r>
            <a:r>
              <a:rPr lang="fr-FR" sz="1600" i="1" dirty="0" err="1"/>
              <a:t>manufacturing</a:t>
            </a:r>
            <a:r>
              <a:rPr lang="fr-FR" sz="1600" i="1" dirty="0"/>
              <a:t>: 3d </a:t>
            </a:r>
            <a:r>
              <a:rPr lang="fr-FR" sz="1600" i="1" dirty="0" err="1"/>
              <a:t>slicing</a:t>
            </a:r>
            <a:r>
              <a:rPr lang="fr-FR" sz="1600" i="1" dirty="0"/>
              <a:t> and 2d </a:t>
            </a:r>
            <a:r>
              <a:rPr lang="fr-FR" sz="1600" i="1" dirty="0" err="1"/>
              <a:t>path</a:t>
            </a:r>
            <a:r>
              <a:rPr lang="fr-FR" sz="1600" i="1" dirty="0"/>
              <a:t> planning</a:t>
            </a:r>
            <a:r>
              <a:rPr lang="fr-FR" sz="1600" dirty="0"/>
              <a:t>, New trends in 3d printing, (2016), pp. 1–23.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79991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51BF02-3FF2-BC45-8604-70C5B10903D3}"/>
              </a:ext>
            </a:extLst>
          </p:cNvPr>
          <p:cNvSpPr txBox="1"/>
          <p:nvPr/>
        </p:nvSpPr>
        <p:spPr>
          <a:xfrm>
            <a:off x="0" y="0"/>
            <a:ext cx="487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Objectives of this work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B3549B-B004-934A-B536-846ABE925AFE}"/>
              </a:ext>
            </a:extLst>
          </p:cNvPr>
          <p:cNvSpPr txBox="1"/>
          <p:nvPr/>
        </p:nvSpPr>
        <p:spPr>
          <a:xfrm>
            <a:off x="1781765" y="1104285"/>
            <a:ext cx="92713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Optimization of the path “from scratch” </a:t>
            </a:r>
          </a:p>
          <a:p>
            <a:endParaRPr lang="en-GB" sz="2000" dirty="0">
              <a:latin typeface="Helvetica Light" panose="020B04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Concurrent optimization between part shape and scanning path</a:t>
            </a:r>
          </a:p>
          <a:p>
            <a:endParaRPr lang="en-GB" sz="2400" dirty="0">
              <a:latin typeface="Helvetica Light" panose="020B0403020202020204" pitchFamily="34" charset="0"/>
            </a:endParaRPr>
          </a:p>
          <a:p>
            <a:r>
              <a:rPr lang="en-GB" sz="2400" dirty="0">
                <a:latin typeface="Helvetica Light" panose="020B0403020202020204" pitchFamily="34" charset="0"/>
              </a:rPr>
              <a:t>	</a:t>
            </a:r>
          </a:p>
          <a:p>
            <a:endParaRPr lang="en-GB" sz="2400" dirty="0">
              <a:latin typeface="Helvetica Light" panose="020B0403020202020204" pitchFamily="34" charset="0"/>
            </a:endParaRP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DD16C9AA-46AD-CA44-B026-9B04050E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B09E74-CB8D-FB45-990D-97F1DAE44066}" type="slidenum">
              <a:rPr lang="en-GB" smtClean="0"/>
              <a:t>4</a:t>
            </a:fld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07B1FD-9DE1-AF40-AC87-831674B4B79F}"/>
              </a:ext>
            </a:extLst>
          </p:cNvPr>
          <p:cNvSpPr txBox="1"/>
          <p:nvPr/>
        </p:nvSpPr>
        <p:spPr>
          <a:xfrm>
            <a:off x="776103" y="1034674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Objectives:</a:t>
            </a:r>
            <a:endParaRPr lang="en-GB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7C97DF-3A25-0346-9FDE-315C4260005D}"/>
              </a:ext>
            </a:extLst>
          </p:cNvPr>
          <p:cNvSpPr txBox="1"/>
          <p:nvPr/>
        </p:nvSpPr>
        <p:spPr>
          <a:xfrm>
            <a:off x="776103" y="3466961"/>
            <a:ext cx="95085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Helvetica Light" panose="020B0403020202020204" pitchFamily="34" charset="0"/>
              </a:rPr>
              <a:t>T.M. ALAM, </a:t>
            </a:r>
            <a:r>
              <a:rPr lang="fr-FR" dirty="0" err="1">
                <a:latin typeface="Helvetica Light" panose="020B0403020202020204" pitchFamily="34" charset="0"/>
              </a:rPr>
              <a:t>Some</a:t>
            </a:r>
            <a:r>
              <a:rPr lang="fr-FR" dirty="0">
                <a:latin typeface="Helvetica Light" panose="020B0403020202020204" pitchFamily="34" charset="0"/>
              </a:rPr>
              <a:t> optimal control </a:t>
            </a:r>
            <a:r>
              <a:rPr lang="fr-FR" dirty="0" err="1">
                <a:latin typeface="Helvetica Light" panose="020B0403020202020204" pitchFamily="34" charset="0"/>
              </a:rPr>
              <a:t>problem</a:t>
            </a:r>
            <a:r>
              <a:rPr lang="fr-FR" dirty="0">
                <a:latin typeface="Helvetica Light" panose="020B0403020202020204" pitchFamily="34" charset="0"/>
              </a:rPr>
              <a:t> of partial </a:t>
            </a:r>
            <a:r>
              <a:rPr lang="fr-FR" dirty="0" err="1">
                <a:latin typeface="Helvetica Light" panose="020B0403020202020204" pitchFamily="34" charset="0"/>
              </a:rPr>
              <a:t>differential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equations</a:t>
            </a:r>
            <a:r>
              <a:rPr lang="fr-FR" dirty="0">
                <a:latin typeface="Helvetica Light" panose="020B0403020202020204" pitchFamily="34" charset="0"/>
              </a:rPr>
              <a:t> and applications to the </a:t>
            </a:r>
            <a:r>
              <a:rPr lang="fr-FR" dirty="0" err="1">
                <a:latin typeface="Helvetica Light" panose="020B0403020202020204" pitchFamily="34" charset="0"/>
              </a:rPr>
              <a:t>selective</a:t>
            </a:r>
            <a:r>
              <a:rPr lang="fr-FR" dirty="0">
                <a:latin typeface="Helvetica Light" panose="020B0403020202020204" pitchFamily="34" charset="0"/>
              </a:rPr>
              <a:t> laser </a:t>
            </a:r>
            <a:r>
              <a:rPr lang="fr-FR" dirty="0" err="1">
                <a:latin typeface="Helvetica Light" panose="020B0403020202020204" pitchFamily="34" charset="0"/>
              </a:rPr>
              <a:t>melting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process</a:t>
            </a:r>
            <a:r>
              <a:rPr lang="fr-FR" dirty="0">
                <a:latin typeface="Helvetica Light" panose="020B0403020202020204" pitchFamily="34" charset="0"/>
              </a:rPr>
              <a:t> (SLM), PhD </a:t>
            </a:r>
            <a:r>
              <a:rPr lang="fr-FR" dirty="0" err="1">
                <a:latin typeface="Helvetica Light" panose="020B0403020202020204" pitchFamily="34" charset="0"/>
              </a:rPr>
              <a:t>thesis</a:t>
            </a:r>
            <a:r>
              <a:rPr lang="fr-FR" dirty="0">
                <a:latin typeface="Helvetica Light" panose="020B0403020202020204" pitchFamily="34" charset="0"/>
              </a:rPr>
              <a:t>, Université Polytechnique Hauts-de-France, 2020</a:t>
            </a:r>
            <a:br>
              <a:rPr lang="fr-FR" dirty="0">
                <a:latin typeface="Helvetica Light" panose="020B0403020202020204" pitchFamily="34" charset="0"/>
              </a:rPr>
            </a:br>
            <a:endParaRPr lang="fr-FR" dirty="0">
              <a:latin typeface="Helvetica Light" panose="020B0403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Helvetica Light" panose="020B0403020202020204" pitchFamily="34" charset="0"/>
              </a:rPr>
              <a:t>Q. Chen, J. Liu, X. Liang, and A. C. To, A </a:t>
            </a:r>
            <a:r>
              <a:rPr lang="fr-FR" dirty="0" err="1">
                <a:latin typeface="Helvetica Light" panose="020B0403020202020204" pitchFamily="34" charset="0"/>
              </a:rPr>
              <a:t>level</a:t>
            </a:r>
            <a:r>
              <a:rPr lang="fr-FR" dirty="0">
                <a:latin typeface="Helvetica Light" panose="020B0403020202020204" pitchFamily="34" charset="0"/>
              </a:rPr>
              <a:t>-set </a:t>
            </a:r>
            <a:r>
              <a:rPr lang="fr-FR" dirty="0" err="1">
                <a:latin typeface="Helvetica Light" panose="020B0403020202020204" pitchFamily="34" charset="0"/>
              </a:rPr>
              <a:t>based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continuous</a:t>
            </a:r>
            <a:r>
              <a:rPr lang="fr-FR" dirty="0">
                <a:latin typeface="Helvetica Light" panose="020B0403020202020204" pitchFamily="34" charset="0"/>
              </a:rPr>
              <a:t> scanning </a:t>
            </a:r>
            <a:r>
              <a:rPr lang="fr-FR" dirty="0" err="1">
                <a:latin typeface="Helvetica Light" panose="020B0403020202020204" pitchFamily="34" charset="0"/>
              </a:rPr>
              <a:t>path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optimization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method</a:t>
            </a:r>
            <a:r>
              <a:rPr lang="fr-FR" dirty="0">
                <a:latin typeface="Helvetica Light" panose="020B0403020202020204" pitchFamily="34" charset="0"/>
              </a:rPr>
              <a:t> for </a:t>
            </a:r>
            <a:r>
              <a:rPr lang="fr-FR" dirty="0" err="1">
                <a:latin typeface="Helvetica Light" panose="020B0403020202020204" pitchFamily="34" charset="0"/>
              </a:rPr>
              <a:t>reducing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residual</a:t>
            </a:r>
            <a:r>
              <a:rPr lang="fr-FR" dirty="0">
                <a:latin typeface="Helvetica Light" panose="020B0403020202020204" pitchFamily="34" charset="0"/>
              </a:rPr>
              <a:t> stress and </a:t>
            </a:r>
            <a:r>
              <a:rPr lang="fr-FR" dirty="0" err="1">
                <a:latin typeface="Helvetica Light" panose="020B0403020202020204" pitchFamily="34" charset="0"/>
              </a:rPr>
              <a:t>deformation</a:t>
            </a:r>
            <a:r>
              <a:rPr lang="fr-FR" dirty="0">
                <a:latin typeface="Helvetica Light" panose="020B0403020202020204" pitchFamily="34" charset="0"/>
              </a:rPr>
              <a:t> in </a:t>
            </a:r>
            <a:r>
              <a:rPr lang="fr-FR" dirty="0" err="1">
                <a:latin typeface="Helvetica Light" panose="020B0403020202020204" pitchFamily="34" charset="0"/>
              </a:rPr>
              <a:t>metal</a:t>
            </a:r>
            <a:r>
              <a:rPr lang="fr-FR" dirty="0">
                <a:latin typeface="Helvetica Light" panose="020B0403020202020204" pitchFamily="34" charset="0"/>
              </a:rPr>
              <a:t> additive </a:t>
            </a:r>
            <a:r>
              <a:rPr lang="fr-FR" dirty="0" err="1">
                <a:latin typeface="Helvetica Light" panose="020B0403020202020204" pitchFamily="34" charset="0"/>
              </a:rPr>
              <a:t>manufacturing</a:t>
            </a:r>
            <a:r>
              <a:rPr lang="fr-FR" dirty="0">
                <a:latin typeface="Helvetica Light" panose="020B0403020202020204" pitchFamily="34" charset="0"/>
              </a:rPr>
              <a:t>, Computer </a:t>
            </a:r>
            <a:r>
              <a:rPr lang="fr-FR" dirty="0" err="1">
                <a:latin typeface="Helvetica Light" panose="020B0403020202020204" pitchFamily="34" charset="0"/>
              </a:rPr>
              <a:t>Methods</a:t>
            </a:r>
            <a:r>
              <a:rPr lang="fr-FR" dirty="0">
                <a:latin typeface="Helvetica Light" panose="020B0403020202020204" pitchFamily="34" charset="0"/>
              </a:rPr>
              <a:t> in </a:t>
            </a:r>
            <a:r>
              <a:rPr lang="fr-FR" dirty="0" err="1">
                <a:latin typeface="Helvetica Light" panose="020B0403020202020204" pitchFamily="34" charset="0"/>
              </a:rPr>
              <a:t>Applied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Mechanics</a:t>
            </a:r>
            <a:r>
              <a:rPr lang="fr-FR" dirty="0">
                <a:latin typeface="Helvetica Light" panose="020B0403020202020204" pitchFamily="34" charset="0"/>
              </a:rPr>
              <a:t> and Engineering, 360 (2020), p. 112719.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dirty="0">
              <a:latin typeface="Helvetica Light" panose="020B0403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dirty="0">
                <a:latin typeface="Helvetica Light" panose="020B0403020202020204" pitchFamily="34" charset="0"/>
              </a:rPr>
              <a:t>M. </a:t>
            </a:r>
            <a:r>
              <a:rPr lang="fr-FR" dirty="0" err="1">
                <a:latin typeface="Helvetica Light" panose="020B0403020202020204" pitchFamily="34" charset="0"/>
              </a:rPr>
              <a:t>Boissier</a:t>
            </a:r>
            <a:r>
              <a:rPr lang="fr-FR" dirty="0">
                <a:latin typeface="Helvetica Light" panose="020B0403020202020204" pitchFamily="34" charset="0"/>
              </a:rPr>
              <a:t>, G. Allaire, C. Tournier, Scanning </a:t>
            </a:r>
            <a:r>
              <a:rPr lang="fr-FR" dirty="0" err="1">
                <a:latin typeface="Helvetica Light" panose="020B0403020202020204" pitchFamily="34" charset="0"/>
              </a:rPr>
              <a:t>path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optimization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using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shape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optimization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tools</a:t>
            </a:r>
            <a:r>
              <a:rPr lang="fr-FR" dirty="0">
                <a:latin typeface="Helvetica Light" panose="020B0403020202020204" pitchFamily="34" charset="0"/>
              </a:rPr>
              <a:t>, Structural and </a:t>
            </a:r>
            <a:r>
              <a:rPr lang="fr-FR" dirty="0" err="1">
                <a:latin typeface="Helvetica Light" panose="020B0403020202020204" pitchFamily="34" charset="0"/>
              </a:rPr>
              <a:t>Multidisciplinary</a:t>
            </a:r>
            <a:r>
              <a:rPr lang="fr-FR" dirty="0">
                <a:latin typeface="Helvetica Light" panose="020B0403020202020204" pitchFamily="34" charset="0"/>
              </a:rPr>
              <a:t> </a:t>
            </a:r>
            <a:r>
              <a:rPr lang="fr-FR" dirty="0" err="1">
                <a:latin typeface="Helvetica Light" panose="020B0403020202020204" pitchFamily="34" charset="0"/>
              </a:rPr>
              <a:t>Optimization</a:t>
            </a:r>
            <a:r>
              <a:rPr lang="fr-FR" dirty="0">
                <a:latin typeface="Helvetica Light" panose="020B0403020202020204" pitchFamily="34" charset="0"/>
              </a:rPr>
              <a:t>, 61:6, pp. 2437-2466, 2020</a:t>
            </a:r>
          </a:p>
          <a:p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C491885-6F63-2F4A-9E9D-2BD6378906DF}"/>
              </a:ext>
            </a:extLst>
          </p:cNvPr>
          <p:cNvSpPr txBox="1"/>
          <p:nvPr/>
        </p:nvSpPr>
        <p:spPr>
          <a:xfrm>
            <a:off x="776103" y="3005296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Bibliography:</a:t>
            </a:r>
            <a:endParaRPr lang="en-GB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93E25-1807-824A-90A7-85F99F9D81F9}"/>
              </a:ext>
            </a:extLst>
          </p:cNvPr>
          <p:cNvSpPr/>
          <p:nvPr/>
        </p:nvSpPr>
        <p:spPr>
          <a:xfrm>
            <a:off x="510855" y="661164"/>
            <a:ext cx="10642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Helvetica" pitchFamily="2" charset="0"/>
              </a:rPr>
              <a:t>How to use shape optimization to facilitate the generation of “good” scanning path?</a:t>
            </a:r>
          </a:p>
        </p:txBody>
      </p:sp>
    </p:spTree>
    <p:extLst>
      <p:ext uri="{BB962C8B-B14F-4D97-AF65-F5344CB8AC3E}">
        <p14:creationId xmlns:p14="http://schemas.microsoft.com/office/powerpoint/2010/main" val="416999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90405-B236-5846-B82C-140A4A51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5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1C7B-B918-E748-A660-69F0FFAA263B}"/>
              </a:ext>
            </a:extLst>
          </p:cNvPr>
          <p:cNvSpPr txBox="1"/>
          <p:nvPr/>
        </p:nvSpPr>
        <p:spPr>
          <a:xfrm>
            <a:off x="0" y="0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Overview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9E6983-CE2F-5D45-A99B-F920E1DD7477}"/>
              </a:ext>
            </a:extLst>
          </p:cNvPr>
          <p:cNvSpPr txBox="1"/>
          <p:nvPr/>
        </p:nvSpPr>
        <p:spPr>
          <a:xfrm>
            <a:off x="473684" y="1235825"/>
            <a:ext cx="95085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</a:rPr>
              <a:t>Modelling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assumptions</a:t>
            </a:r>
            <a:br>
              <a:rPr lang="fr-FR" sz="2400" b="1" dirty="0">
                <a:latin typeface="+mj-lt"/>
              </a:rPr>
            </a:b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Scanning </a:t>
            </a:r>
            <a:r>
              <a:rPr lang="fr-FR" sz="2400" b="1" dirty="0" err="1">
                <a:latin typeface="+mj-lt"/>
              </a:rPr>
              <a:t>path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Part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Concurrent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85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90405-B236-5846-B82C-140A4A51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6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1C7B-B918-E748-A660-69F0FFAA263B}"/>
              </a:ext>
            </a:extLst>
          </p:cNvPr>
          <p:cNvSpPr txBox="1"/>
          <p:nvPr/>
        </p:nvSpPr>
        <p:spPr>
          <a:xfrm>
            <a:off x="0" y="0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Overview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9E6983-CE2F-5D45-A99B-F920E1DD7477}"/>
              </a:ext>
            </a:extLst>
          </p:cNvPr>
          <p:cNvSpPr txBox="1"/>
          <p:nvPr/>
        </p:nvSpPr>
        <p:spPr>
          <a:xfrm>
            <a:off x="473684" y="1235825"/>
            <a:ext cx="95085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Modelling</a:t>
            </a:r>
            <a:r>
              <a:rPr lang="fr-FR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assumptions</a:t>
            </a:r>
            <a:br>
              <a:rPr lang="fr-FR" sz="2400" b="1" dirty="0">
                <a:solidFill>
                  <a:srgbClr val="C00000"/>
                </a:solidFill>
                <a:latin typeface="+mj-lt"/>
              </a:rPr>
            </a:br>
            <a:endParaRPr lang="fr-FR" sz="2400" b="1" dirty="0">
              <a:solidFill>
                <a:srgbClr val="C00000"/>
              </a:solidFill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Scanning </a:t>
            </a:r>
            <a:r>
              <a:rPr lang="fr-FR" sz="2400" b="1" dirty="0" err="1">
                <a:latin typeface="+mj-lt"/>
              </a:rPr>
              <a:t>path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Part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Concurrent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43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DA9C70-6295-6840-8C70-AB48DB45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5" y="931279"/>
            <a:ext cx="4481287" cy="37361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3156D2-4922-3D47-A3A2-8FECACAF2DDB}"/>
              </a:ext>
            </a:extLst>
          </p:cNvPr>
          <p:cNvSpPr txBox="1"/>
          <p:nvPr/>
        </p:nvSpPr>
        <p:spPr>
          <a:xfrm>
            <a:off x="4925908" y="1146566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Microscale modelling: 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D6746C-1787-C749-9832-149613E793A5}"/>
              </a:ext>
            </a:extLst>
          </p:cNvPr>
          <p:cNvSpPr txBox="1"/>
          <p:nvPr/>
        </p:nvSpPr>
        <p:spPr>
          <a:xfrm>
            <a:off x="5415786" y="1615314"/>
            <a:ext cx="67762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Helvetica Light" panose="020B0403020202020204" pitchFamily="34" charset="0"/>
              </a:rPr>
              <a:t>- accurate model for the change of state and melting pool</a:t>
            </a:r>
          </a:p>
          <a:p>
            <a:endParaRPr lang="en-GB" sz="2000" dirty="0">
              <a:latin typeface="Helvetica Light" panose="020B0403020202020204" pitchFamily="34" charset="0"/>
            </a:endParaRPr>
          </a:p>
          <a:p>
            <a:r>
              <a:rPr lang="en-GB" sz="2000" dirty="0">
                <a:latin typeface="Helvetica Light" panose="020B0403020202020204" pitchFamily="34" charset="0"/>
              </a:rPr>
              <a:t>- 4 states considered: powder, solid, liquid and gaseous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66FD86-2660-304B-B8E3-B1A6F1A8E8D6}"/>
              </a:ext>
            </a:extLst>
          </p:cNvPr>
          <p:cNvSpPr txBox="1"/>
          <p:nvPr/>
        </p:nvSpPr>
        <p:spPr>
          <a:xfrm>
            <a:off x="4925908" y="2856999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Helvetica Light" panose="020B0403020202020204" pitchFamily="34" charset="0"/>
              </a:rPr>
              <a:t>Macroscale modelling: 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DFCB6C-B394-C246-8770-710B9B593710}"/>
              </a:ext>
            </a:extLst>
          </p:cNvPr>
          <p:cNvSpPr txBox="1"/>
          <p:nvPr/>
        </p:nvSpPr>
        <p:spPr>
          <a:xfrm>
            <a:off x="5415786" y="3318664"/>
            <a:ext cx="6776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simplified model without accurate computation of the change of state and melting pool </a:t>
            </a:r>
            <a:br>
              <a:rPr lang="en-GB" sz="2000" dirty="0">
                <a:latin typeface="Helvetica Light" panose="020B0403020202020204" pitchFamily="34" charset="0"/>
              </a:rPr>
            </a:br>
            <a:endParaRPr lang="en-GB" sz="2000" dirty="0">
              <a:latin typeface="Helvetica Light" panose="020B04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latin typeface="Helvetica Light" panose="020B0403020202020204" pitchFamily="34" charset="0"/>
              </a:rPr>
              <a:t>2 states considered: powder, solid</a:t>
            </a:r>
          </a:p>
          <a:p>
            <a:endParaRPr lang="en-GB" sz="2000" dirty="0">
              <a:latin typeface="Helvetica Light" panose="020B04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C22930-1403-8340-910E-04E94329053D}"/>
              </a:ext>
            </a:extLst>
          </p:cNvPr>
          <p:cNvSpPr/>
          <p:nvPr/>
        </p:nvSpPr>
        <p:spPr>
          <a:xfrm>
            <a:off x="4925908" y="2884400"/>
            <a:ext cx="7104727" cy="178301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F10007D-AD0D-AF4A-8949-F4D49A1FA95F}"/>
              </a:ext>
            </a:extLst>
          </p:cNvPr>
          <p:cNvGrpSpPr/>
          <p:nvPr/>
        </p:nvGrpSpPr>
        <p:grpSpPr>
          <a:xfrm>
            <a:off x="312235" y="4758518"/>
            <a:ext cx="10210826" cy="1428398"/>
            <a:chOff x="990848" y="312674"/>
            <a:chExt cx="10210826" cy="142839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7E9A3BB-9EEF-5D42-8354-4BC01AC037F6}"/>
                </a:ext>
              </a:extLst>
            </p:cNvPr>
            <p:cNvSpPr txBox="1"/>
            <p:nvPr/>
          </p:nvSpPr>
          <p:spPr>
            <a:xfrm>
              <a:off x="990848" y="312674"/>
              <a:ext cx="5521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latin typeface="Helvetica Light" panose="020B0403020202020204" pitchFamily="34" charset="0"/>
                </a:rPr>
                <a:t>STAKES AT A MACROSCOPIC SCALE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89C864-BA64-234B-B0FC-D6A719BEEC1D}"/>
                </a:ext>
              </a:extLst>
            </p:cNvPr>
            <p:cNvSpPr txBox="1"/>
            <p:nvPr/>
          </p:nvSpPr>
          <p:spPr>
            <a:xfrm>
              <a:off x="1564099" y="725409"/>
              <a:ext cx="96375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2000" b="1" dirty="0">
                  <a:latin typeface="Helvetica Light" panose="020B0403020202020204" pitchFamily="34" charset="0"/>
                </a:rPr>
                <a:t>thermo-mechanics: </a:t>
              </a:r>
              <a:r>
                <a:rPr lang="en-GB" sz="2000" dirty="0">
                  <a:latin typeface="Helvetica Light" panose="020B0403020202020204" pitchFamily="34" charset="0"/>
                </a:rPr>
                <a:t>thermal expansion, residual stresses, solidification of a layer</a:t>
              </a:r>
              <a:br>
                <a:rPr lang="en-GB" sz="2000" dirty="0">
                  <a:latin typeface="Helvetica Light" panose="020B0403020202020204" pitchFamily="34" charset="0"/>
                </a:rPr>
              </a:br>
              <a:endParaRPr lang="en-GB" sz="2000" dirty="0">
                <a:latin typeface="Helvetica Light" panose="020B0403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GB" sz="2000" b="1" dirty="0">
                  <a:latin typeface="Helvetica Light" panose="020B0403020202020204" pitchFamily="34" charset="0"/>
                </a:rPr>
                <a:t>kinematics: </a:t>
              </a:r>
              <a:r>
                <a:rPr lang="en-GB" sz="2000" dirty="0">
                  <a:latin typeface="Helvetica Light" panose="020B0403020202020204" pitchFamily="34" charset="0"/>
                </a:rPr>
                <a:t>minimal execution time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3575D96-1024-9645-A1E8-85BBA096D092}"/>
              </a:ext>
            </a:extLst>
          </p:cNvPr>
          <p:cNvSpPr txBox="1"/>
          <p:nvPr/>
        </p:nvSpPr>
        <p:spPr>
          <a:xfrm>
            <a:off x="0" y="0"/>
            <a:ext cx="6666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Modelling the scanning process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4CB3971-B04B-544B-B1F2-1EA4D1C6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421FBE-2CFE-E44A-8A55-626B4D695453}"/>
                  </a:ext>
                </a:extLst>
              </p:cNvPr>
              <p:cNvSpPr/>
              <p:nvPr/>
            </p:nvSpPr>
            <p:spPr>
              <a:xfrm>
                <a:off x="6349110" y="65262"/>
                <a:ext cx="635046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421FBE-2CFE-E44A-8A55-626B4D6954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110" y="65262"/>
                <a:ext cx="635046" cy="380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1DD09E3-61C7-3941-A451-8CF96AA665BF}"/>
                  </a:ext>
                </a:extLst>
              </p:cNvPr>
              <p:cNvSpPr txBox="1"/>
              <p:nvPr/>
            </p:nvSpPr>
            <p:spPr>
              <a:xfrm>
                <a:off x="0" y="6266110"/>
                <a:ext cx="12192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 </a:t>
                </a:r>
                <a:r>
                  <a:rPr lang="fr-FR" sz="1600" dirty="0" err="1"/>
                  <a:t>T</a:t>
                </a:r>
                <a:r>
                  <a:rPr lang="fr-FR" sz="1600" dirty="0"/>
                  <a:t>. </a:t>
                </a:r>
                <a:r>
                  <a:rPr lang="fr-FR" sz="1600" dirty="0" err="1"/>
                  <a:t>DebRoy</a:t>
                </a:r>
                <a:r>
                  <a:rPr lang="fr-FR" sz="1600" dirty="0"/>
                  <a:t>, H. Wei, J. </a:t>
                </a:r>
                <a:r>
                  <a:rPr lang="fr-FR" sz="1600" dirty="0" err="1"/>
                  <a:t>Zuback</a:t>
                </a:r>
                <a:r>
                  <a:rPr lang="fr-FR" sz="1600" dirty="0"/>
                  <a:t>, </a:t>
                </a:r>
                <a:r>
                  <a:rPr lang="fr-FR" sz="1600" dirty="0" err="1"/>
                  <a:t>T</a:t>
                </a:r>
                <a:r>
                  <a:rPr lang="fr-FR" sz="1600" dirty="0"/>
                  <a:t>. </a:t>
                </a:r>
                <a:r>
                  <a:rPr lang="fr-FR" sz="1600" dirty="0" err="1"/>
                  <a:t>Mukherjee</a:t>
                </a:r>
                <a:r>
                  <a:rPr lang="fr-FR" sz="1600" dirty="0"/>
                  <a:t>, J. Elmer, J. </a:t>
                </a:r>
                <a:r>
                  <a:rPr lang="fr-FR" sz="1600" dirty="0" err="1"/>
                  <a:t>Milewski</a:t>
                </a:r>
                <a:r>
                  <a:rPr lang="fr-FR" sz="1600" dirty="0"/>
                  <a:t>, A. M. </a:t>
                </a:r>
                <a:r>
                  <a:rPr lang="fr-FR" sz="1600" dirty="0" err="1"/>
                  <a:t>Beese</a:t>
                </a:r>
                <a:r>
                  <a:rPr lang="fr-FR" sz="1600" dirty="0"/>
                  <a:t>, A. Wilson-</a:t>
                </a:r>
                <a:r>
                  <a:rPr lang="fr-FR" sz="1600" dirty="0" err="1"/>
                  <a:t>Heid</a:t>
                </a:r>
                <a:r>
                  <a:rPr lang="fr-FR" sz="1600" dirty="0"/>
                  <a:t>, A. De, and W. Zhang, </a:t>
                </a:r>
                <a:r>
                  <a:rPr lang="fr-FR" sz="1600" i="1" dirty="0"/>
                  <a:t>Additive </a:t>
                </a:r>
                <a:r>
                  <a:rPr lang="fr-FR" sz="1600" i="1" dirty="0" err="1"/>
                  <a:t>manufacturing</a:t>
                </a:r>
                <a:r>
                  <a:rPr lang="fr-FR" sz="1600" i="1" dirty="0"/>
                  <a:t> of </a:t>
                </a:r>
                <a:r>
                  <a:rPr lang="fr-FR" sz="1600" i="1" dirty="0" err="1"/>
                  <a:t>metallic</a:t>
                </a:r>
                <a:r>
                  <a:rPr lang="fr-FR" sz="1600" i="1" dirty="0"/>
                  <a:t> components–</a:t>
                </a:r>
                <a:r>
                  <a:rPr lang="fr-FR" sz="1600" i="1" dirty="0" err="1"/>
                  <a:t>process</a:t>
                </a:r>
                <a:r>
                  <a:rPr lang="fr-FR" sz="1600" i="1" dirty="0"/>
                  <a:t>, structure and </a:t>
                </a:r>
                <a:r>
                  <a:rPr lang="fr-FR" sz="1600" i="1" dirty="0" err="1"/>
                  <a:t>properties</a:t>
                </a:r>
                <a:r>
                  <a:rPr lang="fr-FR" sz="1600" dirty="0"/>
                  <a:t>, Progress in </a:t>
                </a:r>
                <a:r>
                  <a:rPr lang="fr-FR" sz="1600" dirty="0" err="1"/>
                  <a:t>Materials</a:t>
                </a:r>
                <a:r>
                  <a:rPr lang="fr-FR" sz="1600" dirty="0"/>
                  <a:t> Science, 92 (2018), pp. 112–224.</a:t>
                </a:r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1DD09E3-61C7-3941-A451-8CF96AA66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66110"/>
                <a:ext cx="12192000" cy="830997"/>
              </a:xfrm>
              <a:prstGeom prst="rect">
                <a:avLst/>
              </a:prstGeom>
              <a:blipFill>
                <a:blip r:embed="rId5"/>
                <a:stretch>
                  <a:fillRect l="-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A2E71B-B29F-1149-BBFD-8F1EF29A3DEC}"/>
              </a:ext>
            </a:extLst>
          </p:cNvPr>
          <p:cNvSpPr txBox="1"/>
          <p:nvPr/>
        </p:nvSpPr>
        <p:spPr>
          <a:xfrm>
            <a:off x="0" y="0"/>
            <a:ext cx="299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Steady model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036F8D-389C-1C4D-AC7D-7416AFFA7C62}"/>
              </a:ext>
            </a:extLst>
          </p:cNvPr>
          <p:cNvSpPr txBox="1"/>
          <p:nvPr/>
        </p:nvSpPr>
        <p:spPr>
          <a:xfrm>
            <a:off x="0" y="674560"/>
            <a:ext cx="573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Helvetica" pitchFamily="2" charset="0"/>
              </a:rPr>
              <a:t>The whole source is switched on at once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83D7949-2760-1F43-8002-1C0ED01AA29E}"/>
                  </a:ext>
                </a:extLst>
              </p:cNvPr>
              <p:cNvSpPr txBox="1"/>
              <p:nvPr/>
            </p:nvSpPr>
            <p:spPr>
              <a:xfrm>
                <a:off x="3749008" y="1259987"/>
                <a:ext cx="968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83D7949-2760-1F43-8002-1C0ED01AA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008" y="1259987"/>
                <a:ext cx="968470" cy="307777"/>
              </a:xfrm>
              <a:prstGeom prst="rect">
                <a:avLst/>
              </a:prstGeom>
              <a:blipFill>
                <a:blip r:embed="rId4"/>
                <a:stretch>
                  <a:fillRect l="-5195" r="-2597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23B704E-E4B8-0E4D-B384-37570297A8F3}"/>
                  </a:ext>
                </a:extLst>
              </p:cNvPr>
              <p:cNvSpPr txBox="1"/>
              <p:nvPr/>
            </p:nvSpPr>
            <p:spPr>
              <a:xfrm>
                <a:off x="377363" y="4592439"/>
                <a:ext cx="6143092" cy="1139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=|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    </m:t>
                      </m:r>
                      <m:d>
                        <m:dPr>
                          <m:begChr m:val="{"/>
                          <m:endChr m:val="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∖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23B704E-E4B8-0E4D-B384-37570297A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63" y="4592439"/>
                <a:ext cx="6143092" cy="1139671"/>
              </a:xfrm>
              <a:prstGeom prst="rect">
                <a:avLst/>
              </a:prstGeom>
              <a:blipFill>
                <a:blip r:embed="rId5"/>
                <a:stretch>
                  <a:fillRect l="-413" t="-235556" r="-1033" b="-3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C9A6C047-0158-B247-B7FC-40A8DFC0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91B372C-1F3E-A744-A990-DF7836C4DCC3}"/>
                  </a:ext>
                </a:extLst>
              </p:cNvPr>
              <p:cNvSpPr txBox="1"/>
              <p:nvPr/>
            </p:nvSpPr>
            <p:spPr>
              <a:xfrm>
                <a:off x="98797" y="1259987"/>
                <a:ext cx="3110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latin typeface="Helvetica Light" panose="020B0403020202020204" pitchFamily="34" charset="0"/>
                  </a:rPr>
                  <a:t>Dirac function of the path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</a:rPr>
                      <m:t>𝚪</m:t>
                    </m:r>
                  </m:oMath>
                </a14:m>
                <a:r>
                  <a:rPr lang="en-GB" b="1" dirty="0">
                    <a:latin typeface="Helvetica Light" panose="020B0403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91B372C-1F3E-A744-A990-DF7836C4D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97" y="1259987"/>
                <a:ext cx="3110147" cy="369332"/>
              </a:xfrm>
              <a:prstGeom prst="rect">
                <a:avLst/>
              </a:prstGeom>
              <a:blipFill>
                <a:blip r:embed="rId7"/>
                <a:stretch>
                  <a:fillRect l="-1626" t="-6667" r="-407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e 24">
            <a:extLst>
              <a:ext uri="{FF2B5EF4-FFF2-40B4-BE49-F238E27FC236}">
                <a16:creationId xmlns:a16="http://schemas.microsoft.com/office/drawing/2014/main" id="{FF94915D-A0F0-354D-81AB-137C49002C96}"/>
              </a:ext>
            </a:extLst>
          </p:cNvPr>
          <p:cNvGrpSpPr/>
          <p:nvPr/>
        </p:nvGrpSpPr>
        <p:grpSpPr>
          <a:xfrm>
            <a:off x="3810045" y="2149795"/>
            <a:ext cx="8417561" cy="982577"/>
            <a:chOff x="1929085" y="5635997"/>
            <a:chExt cx="8417561" cy="9825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45BE5EC-B0B9-9C42-9A3D-2F1A16694024}"/>
                    </a:ext>
                  </a:extLst>
                </p:cNvPr>
                <p:cNvSpPr txBox="1"/>
                <p:nvPr/>
              </p:nvSpPr>
              <p:spPr>
                <a:xfrm>
                  <a:off x="1929085" y="5635997"/>
                  <a:ext cx="8417561" cy="9825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  <m:d>
                                  <m:dPr>
                                    <m:ctrlP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fr-FR" sz="20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20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𝑖𝑛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𝑀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fr-FR" sz="20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𝑜𝑢𝑡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𝕝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  <m:r>
                                              <a:rPr lang="fr-FR" sz="20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∖</m:t>
                                            </m:r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fr-FR" sz="20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fr-FR" sz="20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45BE5EC-B0B9-9C42-9A3D-2F1A166940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9085" y="5635997"/>
                  <a:ext cx="8417561" cy="982577"/>
                </a:xfrm>
                <a:prstGeom prst="rect">
                  <a:avLst/>
                </a:prstGeom>
                <a:blipFill>
                  <a:blip r:embed="rId8"/>
                  <a:stretch>
                    <a:fillRect l="-22474" t="-229114" b="-32531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997A51CC-5C41-A04D-B78D-96AED5DD16D1}"/>
                    </a:ext>
                  </a:extLst>
                </p:cNvPr>
                <p:cNvSpPr txBox="1"/>
                <p:nvPr/>
              </p:nvSpPr>
              <p:spPr>
                <a:xfrm>
                  <a:off x="2029809" y="5636455"/>
                  <a:ext cx="336944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𝑖𝑛𝑖</m:t>
                              </m:r>
                            </m:sub>
                          </m:sSub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</m:oMath>
                  </a14:m>
                  <a:r>
                    <a:rPr lang="en-GB" sz="2000" dirty="0"/>
                    <a:t>,</a:t>
                  </a:r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997A51CC-5C41-A04D-B78D-96AED5DD16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9809" y="5636455"/>
                  <a:ext cx="3369449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128" t="-19231" r="-3383" b="-423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F3D5359-FEAB-AD47-B7BC-9C062DE858F0}"/>
                    </a:ext>
                  </a:extLst>
                </p:cNvPr>
                <p:cNvSpPr txBox="1"/>
                <p:nvPr/>
              </p:nvSpPr>
              <p:spPr>
                <a:xfrm>
                  <a:off x="2089325" y="6158347"/>
                  <a:ext cx="109100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GB" sz="2000" dirty="0"/>
                    <a:t>,</a:t>
                  </a:r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CF3D5359-FEAB-AD47-B7BC-9C062DE858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325" y="6158347"/>
                  <a:ext cx="1091004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8046" t="-19231" r="-11494" b="-423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6795C4DC-93F5-5F45-81DA-5C7B9F6A2422}"/>
                    </a:ext>
                  </a:extLst>
                </p:cNvPr>
                <p:cNvSpPr txBox="1"/>
                <p:nvPr/>
              </p:nvSpPr>
              <p:spPr>
                <a:xfrm>
                  <a:off x="5363947" y="5674430"/>
                  <a:ext cx="68993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6795C4DC-93F5-5F45-81DA-5C7B9F6A2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947" y="5674430"/>
                  <a:ext cx="689932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3571" r="-5357"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5B47A237-11FB-2447-A9CC-4CFD5F011342}"/>
                    </a:ext>
                  </a:extLst>
                </p:cNvPr>
                <p:cNvSpPr txBox="1"/>
                <p:nvPr/>
              </p:nvSpPr>
              <p:spPr>
                <a:xfrm>
                  <a:off x="5363766" y="6019173"/>
                  <a:ext cx="83260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5B47A237-11FB-2447-A9CC-4CFD5F0113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766" y="6019173"/>
                  <a:ext cx="832600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985" r="-4478"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6C028F8-AD73-CC49-AD0A-B0EA6DFD47B4}"/>
              </a:ext>
            </a:extLst>
          </p:cNvPr>
          <p:cNvSpPr txBox="1"/>
          <p:nvPr/>
        </p:nvSpPr>
        <p:spPr>
          <a:xfrm>
            <a:off x="98797" y="2152989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Temperature equation: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29F3210-E45E-DD46-B494-1DC1676DDEDB}"/>
              </a:ext>
            </a:extLst>
          </p:cNvPr>
          <p:cNvSpPr txBox="1"/>
          <p:nvPr/>
        </p:nvSpPr>
        <p:spPr>
          <a:xfrm>
            <a:off x="98797" y="413483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Light" panose="020B0403020202020204" pitchFamily="34" charset="0"/>
              </a:rPr>
              <a:t>Optimization problem: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686BB33-B606-9345-930B-E09DE8423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7266" y="3604857"/>
            <a:ext cx="2778215" cy="277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58F417B-EB61-4847-B7C2-B911CE040076}"/>
                  </a:ext>
                </a:extLst>
              </p:cNvPr>
              <p:cNvSpPr txBox="1"/>
              <p:nvPr/>
            </p:nvSpPr>
            <p:spPr>
              <a:xfrm>
                <a:off x="388533" y="3592665"/>
                <a:ext cx="8209875" cy="3174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/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</m:e>
                      </m:func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    </m:t>
                      </m:r>
                      <m:d>
                        <m:dPr>
                          <m:begChr m:val="{"/>
                          <m:endChr m:val="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  <m:brk m:alnAt="16"/>
                                    </m:rPr>
                                    <a:rPr lang="fr-FR" sz="2000" b="0" i="0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</m:d>
                              <m:r>
                                <m:rPr>
                                  <m:brk m:alnAt="16"/>
                                </m:r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  <m:brk m:alnAt="24"/>
                                        </m:rP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𝜙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20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  <m:brk m:alnAt="16"/>
                                    </m:rP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</m:d>
                              <m:r>
                                <m:rPr>
                                  <m:brk m:alnAt="16"/>
                                </m:rPr>
                                <a:rPr lang="fr-FR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2000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  <m:r>
                                        <m:rPr>
                                          <m:brk m:alnAt="24"/>
                                        </m:r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∖</m:t>
                                      </m:r>
                                      <m:r>
                                        <m:rPr>
                                          <m:sty m:val="p"/>
                                          <m:brk m:alnAt="24"/>
                                        </m:rP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𝑀</m:t>
                                                      </m:r>
                                                      <m: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𝑜𝑢𝑡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20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  <m:brk m:alnAt="16"/>
                                    </m:rP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</m:d>
                              <m:r>
                                <m:rPr>
                                  <m:brk m:alnAt="16"/>
                                </m:rPr>
                                <a:rPr lang="fr-FR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  <m:brk m:alnAt="24"/>
                                        </m:rP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fr-FR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fr-FR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2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𝑀</m:t>
                                                      </m:r>
                                                      <m: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fr-FR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𝑖𝑛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2000" i="1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58F417B-EB61-4847-B7C2-B911CE040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33" y="3592665"/>
                <a:ext cx="8209875" cy="3174010"/>
              </a:xfrm>
              <a:prstGeom prst="rect">
                <a:avLst/>
              </a:prstGeom>
              <a:blipFill>
                <a:blip r:embed="rId14"/>
                <a:stretch>
                  <a:fillRect l="-464" t="-33068" r="-927" b="-513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4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1" grpId="1"/>
      <p:bldP spid="23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90405-B236-5846-B82C-140A4A51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9E74-CB8D-FB45-990D-97F1DAE44066}" type="slidenum">
              <a:rPr lang="en-GB" smtClean="0"/>
              <a:t>9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151C7B-B918-E748-A660-69F0FFAA263B}"/>
              </a:ext>
            </a:extLst>
          </p:cNvPr>
          <p:cNvSpPr txBox="1"/>
          <p:nvPr/>
        </p:nvSpPr>
        <p:spPr>
          <a:xfrm>
            <a:off x="0" y="0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+mj-lt"/>
              </a:rPr>
              <a:t>Overview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D9E6983-CE2F-5D45-A99B-F920E1DD7477}"/>
              </a:ext>
            </a:extLst>
          </p:cNvPr>
          <p:cNvSpPr txBox="1"/>
          <p:nvPr/>
        </p:nvSpPr>
        <p:spPr>
          <a:xfrm>
            <a:off x="473684" y="1235825"/>
            <a:ext cx="95085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</a:rPr>
              <a:t>Modelling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assumptions</a:t>
            </a:r>
            <a:br>
              <a:rPr lang="fr-FR" sz="2400" b="1" dirty="0">
                <a:latin typeface="+mj-lt"/>
              </a:rPr>
            </a:b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  <a:latin typeface="+mj-lt"/>
              </a:rPr>
              <a:t>Scanning </a:t>
            </a: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path</a:t>
            </a:r>
            <a:r>
              <a:rPr lang="fr-FR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sz="2400" b="1" dirty="0" err="1">
                <a:solidFill>
                  <a:srgbClr val="C00000"/>
                </a:solidFill>
                <a:latin typeface="+mj-lt"/>
              </a:rPr>
              <a:t>optimization</a:t>
            </a:r>
            <a:endParaRPr lang="fr-FR" sz="2400" b="1" dirty="0">
              <a:solidFill>
                <a:srgbClr val="C00000"/>
              </a:solidFill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latin typeface="+mj-lt"/>
              </a:rPr>
              <a:t>Object’s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shape</a:t>
            </a:r>
            <a:r>
              <a:rPr lang="fr-FR" sz="2400" b="1" dirty="0">
                <a:latin typeface="+mj-lt"/>
              </a:rPr>
              <a:t>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400" b="1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+mj-lt"/>
              </a:rPr>
              <a:t>Concurrent </a:t>
            </a:r>
            <a:r>
              <a:rPr lang="fr-FR" sz="2400" b="1" dirty="0" err="1">
                <a:latin typeface="+mj-lt"/>
              </a:rPr>
              <a:t>optimization</a:t>
            </a:r>
            <a:endParaRPr lang="fr-FR" sz="2400" b="1" dirty="0">
              <a:latin typeface="+mj-lt"/>
            </a:endParaRPr>
          </a:p>
          <a:p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3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13455</TotalTime>
  <Words>2597</Words>
  <Application>Microsoft Macintosh PowerPoint</Application>
  <PresentationFormat>Grand écran</PresentationFormat>
  <Paragraphs>513</Paragraphs>
  <Slides>28</Slides>
  <Notes>20</Notes>
  <HiddenSlides>0</HiddenSlides>
  <MMClips>27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Helvetica</vt:lpstr>
      <vt:lpstr>Helvetica Light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235</cp:revision>
  <dcterms:created xsi:type="dcterms:W3CDTF">2020-11-18T07:12:36Z</dcterms:created>
  <dcterms:modified xsi:type="dcterms:W3CDTF">2021-05-14T09:42:43Z</dcterms:modified>
</cp:coreProperties>
</file>